
<file path=[Content_Types].xml><?xml version="1.0" encoding="utf-8"?>
<Types xmlns="http://schemas.openxmlformats.org/package/2006/content-types">
  <Default Extension="xml" ContentType="application/xml"/>
  <Default Extension="jpeg" ContentType="image/jpeg"/>
  <Default Extension="png" ContentType="image/png"/>
  <Default Extension="wdp" ContentType="image/vnd.ms-photo"/>
  <Default Extension="emf" ContentType="image/x-em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709" r:id="rId2"/>
  </p:sldMasterIdLst>
  <p:notesMasterIdLst>
    <p:notesMasterId r:id="rId69"/>
  </p:notesMasterIdLst>
  <p:sldIdLst>
    <p:sldId id="305" r:id="rId3"/>
    <p:sldId id="316" r:id="rId4"/>
    <p:sldId id="351" r:id="rId5"/>
    <p:sldId id="318" r:id="rId6"/>
    <p:sldId id="319" r:id="rId7"/>
    <p:sldId id="321" r:id="rId8"/>
    <p:sldId id="323" r:id="rId9"/>
    <p:sldId id="325" r:id="rId10"/>
    <p:sldId id="327" r:id="rId11"/>
    <p:sldId id="328" r:id="rId12"/>
    <p:sldId id="330" r:id="rId13"/>
    <p:sldId id="340" r:id="rId14"/>
    <p:sldId id="354" r:id="rId15"/>
    <p:sldId id="355" r:id="rId16"/>
    <p:sldId id="337" r:id="rId17"/>
    <p:sldId id="352" r:id="rId18"/>
    <p:sldId id="353" r:id="rId19"/>
    <p:sldId id="344" r:id="rId20"/>
    <p:sldId id="342" r:id="rId21"/>
    <p:sldId id="356" r:id="rId22"/>
    <p:sldId id="357" r:id="rId23"/>
    <p:sldId id="358" r:id="rId24"/>
    <p:sldId id="359" r:id="rId25"/>
    <p:sldId id="360" r:id="rId26"/>
    <p:sldId id="362" r:id="rId27"/>
    <p:sldId id="363" r:id="rId28"/>
    <p:sldId id="365" r:id="rId29"/>
    <p:sldId id="364" r:id="rId30"/>
    <p:sldId id="371" r:id="rId31"/>
    <p:sldId id="372" r:id="rId32"/>
    <p:sldId id="373" r:id="rId33"/>
    <p:sldId id="374" r:id="rId34"/>
    <p:sldId id="367" r:id="rId35"/>
    <p:sldId id="381" r:id="rId36"/>
    <p:sldId id="382" r:id="rId37"/>
    <p:sldId id="383" r:id="rId38"/>
    <p:sldId id="384" r:id="rId39"/>
    <p:sldId id="385" r:id="rId40"/>
    <p:sldId id="386" r:id="rId41"/>
    <p:sldId id="369" r:id="rId42"/>
    <p:sldId id="370" r:id="rId43"/>
    <p:sldId id="375" r:id="rId44"/>
    <p:sldId id="376" r:id="rId45"/>
    <p:sldId id="377" r:id="rId46"/>
    <p:sldId id="378" r:id="rId47"/>
    <p:sldId id="397" r:id="rId48"/>
    <p:sldId id="398" r:id="rId49"/>
    <p:sldId id="399" r:id="rId50"/>
    <p:sldId id="380" r:id="rId51"/>
    <p:sldId id="387" r:id="rId52"/>
    <p:sldId id="388" r:id="rId53"/>
    <p:sldId id="259" r:id="rId54"/>
    <p:sldId id="267" r:id="rId55"/>
    <p:sldId id="270" r:id="rId56"/>
    <p:sldId id="390" r:id="rId57"/>
    <p:sldId id="391" r:id="rId58"/>
    <p:sldId id="392" r:id="rId59"/>
    <p:sldId id="393" r:id="rId60"/>
    <p:sldId id="272" r:id="rId61"/>
    <p:sldId id="273" r:id="rId62"/>
    <p:sldId id="396" r:id="rId63"/>
    <p:sldId id="280" r:id="rId64"/>
    <p:sldId id="311" r:id="rId65"/>
    <p:sldId id="312" r:id="rId66"/>
    <p:sldId id="313" r:id="rId67"/>
    <p:sldId id="314" r:id="rId6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Garamond" pitchFamily="18" charset="0"/>
        <a:ea typeface="+mn-ea"/>
        <a:cs typeface="Arial" charset="0"/>
      </a:defRPr>
    </a:lvl1pPr>
    <a:lvl2pPr marL="457200" algn="l" rtl="0" fontAlgn="base">
      <a:spcBef>
        <a:spcPct val="0"/>
      </a:spcBef>
      <a:spcAft>
        <a:spcPct val="0"/>
      </a:spcAft>
      <a:defRPr kern="1200">
        <a:solidFill>
          <a:schemeClr val="tx1"/>
        </a:solidFill>
        <a:latin typeface="Garamond" pitchFamily="18" charset="0"/>
        <a:ea typeface="+mn-ea"/>
        <a:cs typeface="Arial" charset="0"/>
      </a:defRPr>
    </a:lvl2pPr>
    <a:lvl3pPr marL="914400" algn="l" rtl="0" fontAlgn="base">
      <a:spcBef>
        <a:spcPct val="0"/>
      </a:spcBef>
      <a:spcAft>
        <a:spcPct val="0"/>
      </a:spcAft>
      <a:defRPr kern="1200">
        <a:solidFill>
          <a:schemeClr val="tx1"/>
        </a:solidFill>
        <a:latin typeface="Garamond" pitchFamily="18" charset="0"/>
        <a:ea typeface="+mn-ea"/>
        <a:cs typeface="Arial" charset="0"/>
      </a:defRPr>
    </a:lvl3pPr>
    <a:lvl4pPr marL="1371600" algn="l" rtl="0" fontAlgn="base">
      <a:spcBef>
        <a:spcPct val="0"/>
      </a:spcBef>
      <a:spcAft>
        <a:spcPct val="0"/>
      </a:spcAft>
      <a:defRPr kern="1200">
        <a:solidFill>
          <a:schemeClr val="tx1"/>
        </a:solidFill>
        <a:latin typeface="Garamond" pitchFamily="18" charset="0"/>
        <a:ea typeface="+mn-ea"/>
        <a:cs typeface="Arial" charset="0"/>
      </a:defRPr>
    </a:lvl4pPr>
    <a:lvl5pPr marL="1828800" algn="l" rtl="0" fontAlgn="base">
      <a:spcBef>
        <a:spcPct val="0"/>
      </a:spcBef>
      <a:spcAft>
        <a:spcPct val="0"/>
      </a:spcAft>
      <a:defRPr kern="1200">
        <a:solidFill>
          <a:schemeClr val="tx1"/>
        </a:solidFill>
        <a:latin typeface="Garamond" pitchFamily="18" charset="0"/>
        <a:ea typeface="+mn-ea"/>
        <a:cs typeface="Arial" charset="0"/>
      </a:defRPr>
    </a:lvl5pPr>
    <a:lvl6pPr marL="2286000" algn="l" defTabSz="914400" rtl="0" eaLnBrk="1" latinLnBrk="0" hangingPunct="1">
      <a:defRPr kern="1200">
        <a:solidFill>
          <a:schemeClr val="tx1"/>
        </a:solidFill>
        <a:latin typeface="Garamond" pitchFamily="18" charset="0"/>
        <a:ea typeface="+mn-ea"/>
        <a:cs typeface="Arial" charset="0"/>
      </a:defRPr>
    </a:lvl6pPr>
    <a:lvl7pPr marL="2743200" algn="l" defTabSz="914400" rtl="0" eaLnBrk="1" latinLnBrk="0" hangingPunct="1">
      <a:defRPr kern="1200">
        <a:solidFill>
          <a:schemeClr val="tx1"/>
        </a:solidFill>
        <a:latin typeface="Garamond" pitchFamily="18" charset="0"/>
        <a:ea typeface="+mn-ea"/>
        <a:cs typeface="Arial" charset="0"/>
      </a:defRPr>
    </a:lvl7pPr>
    <a:lvl8pPr marL="3200400" algn="l" defTabSz="914400" rtl="0" eaLnBrk="1" latinLnBrk="0" hangingPunct="1">
      <a:defRPr kern="1200">
        <a:solidFill>
          <a:schemeClr val="tx1"/>
        </a:solidFill>
        <a:latin typeface="Garamond" pitchFamily="18" charset="0"/>
        <a:ea typeface="+mn-ea"/>
        <a:cs typeface="Arial" charset="0"/>
      </a:defRPr>
    </a:lvl8pPr>
    <a:lvl9pPr marL="3657600" algn="l" defTabSz="914400" rtl="0" eaLnBrk="1" latinLnBrk="0" hangingPunct="1">
      <a:defRPr kern="1200">
        <a:solidFill>
          <a:schemeClr val="tx1"/>
        </a:solidFill>
        <a:latin typeface="Garamond" pitchFamily="18"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407"/>
    <p:restoredTop sz="91599"/>
  </p:normalViewPr>
  <p:slideViewPr>
    <p:cSldViewPr>
      <p:cViewPr varScale="1">
        <p:scale>
          <a:sx n="117" d="100"/>
          <a:sy n="117" d="100"/>
        </p:scale>
        <p:origin x="840" y="1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63" Type="http://schemas.openxmlformats.org/officeDocument/2006/relationships/slide" Target="slides/slide61.xml"/><Relationship Id="rId64" Type="http://schemas.openxmlformats.org/officeDocument/2006/relationships/slide" Target="slides/slide62.xml"/><Relationship Id="rId65" Type="http://schemas.openxmlformats.org/officeDocument/2006/relationships/slide" Target="slides/slide63.xml"/><Relationship Id="rId66" Type="http://schemas.openxmlformats.org/officeDocument/2006/relationships/slide" Target="slides/slide64.xml"/><Relationship Id="rId67" Type="http://schemas.openxmlformats.org/officeDocument/2006/relationships/slide" Target="slides/slide65.xml"/><Relationship Id="rId68" Type="http://schemas.openxmlformats.org/officeDocument/2006/relationships/slide" Target="slides/slide66.xml"/><Relationship Id="rId69" Type="http://schemas.openxmlformats.org/officeDocument/2006/relationships/notesMaster" Target="notesMasters/notesMaster1.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slide" Target="slides/slide54.xml"/><Relationship Id="rId57" Type="http://schemas.openxmlformats.org/officeDocument/2006/relationships/slide" Target="slides/slide55.xml"/><Relationship Id="rId58" Type="http://schemas.openxmlformats.org/officeDocument/2006/relationships/slide" Target="slides/slide56.xml"/><Relationship Id="rId59" Type="http://schemas.openxmlformats.org/officeDocument/2006/relationships/slide" Target="slides/slide5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70" Type="http://schemas.openxmlformats.org/officeDocument/2006/relationships/presProps" Target="presProps.xml"/><Relationship Id="rId71" Type="http://schemas.openxmlformats.org/officeDocument/2006/relationships/viewProps" Target="viewProps.xml"/><Relationship Id="rId72" Type="http://schemas.openxmlformats.org/officeDocument/2006/relationships/theme" Target="theme/theme1.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73" Type="http://schemas.openxmlformats.org/officeDocument/2006/relationships/tableStyles" Target="tableStyles.xml"/><Relationship Id="rId60" Type="http://schemas.openxmlformats.org/officeDocument/2006/relationships/slide" Target="slides/slide58.xml"/><Relationship Id="rId61" Type="http://schemas.openxmlformats.org/officeDocument/2006/relationships/slide" Target="slides/slide59.xml"/><Relationship Id="rId62" Type="http://schemas.openxmlformats.org/officeDocument/2006/relationships/slide" Target="slides/slide60.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D011BD-7EA7-394F-9ADA-9381BBCC28C5}" type="datetimeFigureOut">
              <a:rPr lang="en-US" smtClean="0"/>
              <a:t>8/31/20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ADFD4C-D52C-8749-894D-5D907FAB8F99}" type="slidenum">
              <a:rPr lang="en-US" smtClean="0"/>
              <a:t>‹#›</a:t>
            </a:fld>
            <a:endParaRPr lang="en-US"/>
          </a:p>
        </p:txBody>
      </p:sp>
    </p:spTree>
    <p:extLst>
      <p:ext uri="{BB962C8B-B14F-4D97-AF65-F5344CB8AC3E}">
        <p14:creationId xmlns:p14="http://schemas.microsoft.com/office/powerpoint/2010/main" val="6522061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ADFD4C-D52C-8749-894D-5D907FAB8F99}" type="slidenum">
              <a:rPr lang="en-US" smtClean="0"/>
              <a:t>59</a:t>
            </a:fld>
            <a:endParaRPr lang="en-US"/>
          </a:p>
        </p:txBody>
      </p:sp>
    </p:spTree>
    <p:extLst>
      <p:ext uri="{BB962C8B-B14F-4D97-AF65-F5344CB8AC3E}">
        <p14:creationId xmlns:p14="http://schemas.microsoft.com/office/powerpoint/2010/main" val="8715900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62038"/>
            <a:ext cx="2057400" cy="57515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062038"/>
            <a:ext cx="6019800" cy="57515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Наслов, текст и колекција Clip Art">
    <p:spTree>
      <p:nvGrpSpPr>
        <p:cNvPr id="1" name=""/>
        <p:cNvGrpSpPr/>
        <p:nvPr/>
      </p:nvGrpSpPr>
      <p:grpSpPr>
        <a:xfrm>
          <a:off x="0" y="0"/>
          <a:ext cx="0" cy="0"/>
          <a:chOff x="0" y="0"/>
          <a:chExt cx="0" cy="0"/>
        </a:xfrm>
      </p:grpSpPr>
      <p:sp>
        <p:nvSpPr>
          <p:cNvPr id="2" name="Наслов 1"/>
          <p:cNvSpPr>
            <a:spLocks noGrp="1"/>
          </p:cNvSpPr>
          <p:nvPr>
            <p:ph type="title"/>
          </p:nvPr>
        </p:nvSpPr>
        <p:spPr>
          <a:xfrm>
            <a:off x="457200" y="1062038"/>
            <a:ext cx="8229600" cy="1143000"/>
          </a:xfrm>
        </p:spPr>
        <p:txBody>
          <a:bodyPr/>
          <a:lstStyle/>
          <a:p>
            <a:r>
              <a:rPr lang="sr-Cyrl-CS" smtClean="0"/>
              <a:t>Кликните и уредите наслов</a:t>
            </a:r>
            <a:endParaRPr lang="x-none"/>
          </a:p>
        </p:txBody>
      </p:sp>
      <p:sp>
        <p:nvSpPr>
          <p:cNvPr id="3" name="Чувар места за текст 2"/>
          <p:cNvSpPr>
            <a:spLocks noGrp="1"/>
          </p:cNvSpPr>
          <p:nvPr>
            <p:ph type="body" sz="half" idx="1"/>
          </p:nvPr>
        </p:nvSpPr>
        <p:spPr>
          <a:xfrm>
            <a:off x="457200" y="2287588"/>
            <a:ext cx="4038600" cy="4525962"/>
          </a:xfrm>
        </p:spPr>
        <p:txBody>
          <a:bodyPr/>
          <a:lstStyle/>
          <a:p>
            <a:pPr lvl="0"/>
            <a:r>
              <a:rPr lang="sr-Cyrl-CS" smtClean="0"/>
              <a:t>Уредите стил текста мастера</a:t>
            </a:r>
          </a:p>
          <a:p>
            <a:pPr lvl="1"/>
            <a:r>
              <a:rPr lang="sr-Cyrl-CS" smtClean="0"/>
              <a:t>Други ниво</a:t>
            </a:r>
          </a:p>
          <a:p>
            <a:pPr lvl="2"/>
            <a:r>
              <a:rPr lang="sr-Cyrl-CS" smtClean="0"/>
              <a:t>Трећи ниво</a:t>
            </a:r>
          </a:p>
          <a:p>
            <a:pPr lvl="3"/>
            <a:r>
              <a:rPr lang="sr-Cyrl-CS" smtClean="0"/>
              <a:t>Четврти ниво</a:t>
            </a:r>
          </a:p>
          <a:p>
            <a:pPr lvl="4"/>
            <a:r>
              <a:rPr lang="sr-Cyrl-CS" smtClean="0"/>
              <a:t>Пети ниво</a:t>
            </a:r>
            <a:endParaRPr lang="x-none"/>
          </a:p>
        </p:txBody>
      </p:sp>
      <p:sp>
        <p:nvSpPr>
          <p:cNvPr id="4" name="Чувар места за ClipArt 3"/>
          <p:cNvSpPr>
            <a:spLocks noGrp="1"/>
          </p:cNvSpPr>
          <p:nvPr>
            <p:ph type="clipArt" sz="half" idx="2"/>
          </p:nvPr>
        </p:nvSpPr>
        <p:spPr>
          <a:xfrm>
            <a:off x="4648200" y="2287588"/>
            <a:ext cx="4038600" cy="4525962"/>
          </a:xfrm>
        </p:spPr>
        <p:txBody>
          <a:bodyPr/>
          <a:lstStyle/>
          <a:p>
            <a:pPr lvl="0"/>
            <a:endParaRPr lang="x-none" noProof="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Наслов и табела">
    <p:spTree>
      <p:nvGrpSpPr>
        <p:cNvPr id="1" name=""/>
        <p:cNvGrpSpPr/>
        <p:nvPr/>
      </p:nvGrpSpPr>
      <p:grpSpPr>
        <a:xfrm>
          <a:off x="0" y="0"/>
          <a:ext cx="0" cy="0"/>
          <a:chOff x="0" y="0"/>
          <a:chExt cx="0" cy="0"/>
        </a:xfrm>
      </p:grpSpPr>
      <p:sp>
        <p:nvSpPr>
          <p:cNvPr id="2" name="Наслов 1"/>
          <p:cNvSpPr>
            <a:spLocks noGrp="1"/>
          </p:cNvSpPr>
          <p:nvPr>
            <p:ph type="title"/>
          </p:nvPr>
        </p:nvSpPr>
        <p:spPr>
          <a:xfrm>
            <a:off x="457200" y="122238"/>
            <a:ext cx="7543800" cy="1295400"/>
          </a:xfrm>
        </p:spPr>
        <p:txBody>
          <a:bodyPr/>
          <a:lstStyle/>
          <a:p>
            <a:r>
              <a:rPr lang="sr-Cyrl-CS" smtClean="0"/>
              <a:t>Кликните и уредите наслов</a:t>
            </a:r>
            <a:endParaRPr lang="x-none"/>
          </a:p>
        </p:txBody>
      </p:sp>
      <p:sp>
        <p:nvSpPr>
          <p:cNvPr id="3" name="Чувар места за табелу 2"/>
          <p:cNvSpPr>
            <a:spLocks noGrp="1"/>
          </p:cNvSpPr>
          <p:nvPr>
            <p:ph type="tbl" idx="1"/>
          </p:nvPr>
        </p:nvSpPr>
        <p:spPr>
          <a:xfrm>
            <a:off x="457200" y="1719263"/>
            <a:ext cx="8229600" cy="4411662"/>
          </a:xfrm>
        </p:spPr>
        <p:txBody>
          <a:bodyPr rtlCol="0">
            <a:normAutofit/>
          </a:bodyPr>
          <a:lstStyle/>
          <a:p>
            <a:pPr lvl="0"/>
            <a:endParaRPr lang="x-none" noProof="0" smtClean="0"/>
          </a:p>
        </p:txBody>
      </p:sp>
      <p:sp>
        <p:nvSpPr>
          <p:cNvPr id="4" name="Rectangle 5"/>
          <p:cNvSpPr>
            <a:spLocks noGrp="1" noChangeArrowheads="1"/>
          </p:cNvSpPr>
          <p:nvPr>
            <p:ph type="dt" sz="half" idx="10"/>
          </p:nvPr>
        </p:nvSpPr>
        <p:spPr>
          <a:xfrm>
            <a:off x="457200" y="6356350"/>
            <a:ext cx="2133600" cy="365125"/>
          </a:xfrm>
          <a:prstGeom prst="rect">
            <a:avLst/>
          </a:prstGeom>
        </p:spPr>
        <p:txBody>
          <a:bodyPr/>
          <a:lstStyle>
            <a:lvl1pPr>
              <a:defRPr/>
            </a:lvl1pPr>
          </a:lstStyle>
          <a:p>
            <a:pPr>
              <a:defRPr/>
            </a:pPr>
            <a:endParaRPr lang="en-US" altLang="en-US"/>
          </a:p>
        </p:txBody>
      </p:sp>
      <p:sp>
        <p:nvSpPr>
          <p:cNvPr id="5" name="Rectangle 6"/>
          <p:cNvSpPr>
            <a:spLocks noGrp="1" noChangeArrowheads="1"/>
          </p:cNvSpPr>
          <p:nvPr>
            <p:ph type="ftr" sz="quarter" idx="11"/>
          </p:nvPr>
        </p:nvSpPr>
        <p:spPr>
          <a:xfrm>
            <a:off x="3124200" y="6356350"/>
            <a:ext cx="2895600" cy="365125"/>
          </a:xfrm>
          <a:prstGeom prst="rect">
            <a:avLst/>
          </a:prstGeom>
        </p:spPr>
        <p:txBody>
          <a:bodyPr/>
          <a:lstStyle>
            <a:lvl1pPr>
              <a:defRPr/>
            </a:lvl1pPr>
          </a:lstStyle>
          <a:p>
            <a:pPr>
              <a:defRPr/>
            </a:pPr>
            <a:endParaRPr lang="en-US" altLang="en-US"/>
          </a:p>
        </p:txBody>
      </p:sp>
      <p:sp>
        <p:nvSpPr>
          <p:cNvPr id="6" name="Rectangle 7"/>
          <p:cNvSpPr>
            <a:spLocks noGrp="1" noChangeArrowheads="1"/>
          </p:cNvSpPr>
          <p:nvPr>
            <p:ph type="sldNum" sz="quarter" idx="12"/>
          </p:nvPr>
        </p:nvSpPr>
        <p:spPr>
          <a:xfrm>
            <a:off x="6553200" y="6356350"/>
            <a:ext cx="2133600" cy="365125"/>
          </a:xfrm>
          <a:prstGeom prst="rect">
            <a:avLst/>
          </a:prstGeom>
        </p:spPr>
        <p:txBody>
          <a:bodyPr/>
          <a:lstStyle>
            <a:lvl1pPr>
              <a:defRPr/>
            </a:lvl1pPr>
          </a:lstStyle>
          <a:p>
            <a:pPr>
              <a:defRPr/>
            </a:pPr>
            <a:fld id="{AF8FC6C8-F8D4-4ACD-BAE9-7C15AF7A8AF4}" type="slidenum">
              <a:rPr lang="en-US" altLang="en-US"/>
              <a:pPr>
                <a:defRPr/>
              </a:pPr>
              <a:t>‹#›</a:t>
            </a:fld>
            <a:endParaRPr lang="en-US" altLang="en-US"/>
          </a:p>
        </p:txBody>
      </p:sp>
    </p:spTree>
    <p:extLst>
      <p:ext uri="{BB962C8B-B14F-4D97-AF65-F5344CB8AC3E}">
        <p14:creationId xmlns:p14="http://schemas.microsoft.com/office/powerpoint/2010/main" val="14460193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Наслов, текст и садржај">
    <p:spTree>
      <p:nvGrpSpPr>
        <p:cNvPr id="1" name=""/>
        <p:cNvGrpSpPr/>
        <p:nvPr/>
      </p:nvGrpSpPr>
      <p:grpSpPr>
        <a:xfrm>
          <a:off x="0" y="0"/>
          <a:ext cx="0" cy="0"/>
          <a:chOff x="0" y="0"/>
          <a:chExt cx="0" cy="0"/>
        </a:xfrm>
      </p:grpSpPr>
      <p:sp>
        <p:nvSpPr>
          <p:cNvPr id="2" name="Наслов 1"/>
          <p:cNvSpPr>
            <a:spLocks noGrp="1"/>
          </p:cNvSpPr>
          <p:nvPr>
            <p:ph type="title"/>
          </p:nvPr>
        </p:nvSpPr>
        <p:spPr>
          <a:xfrm>
            <a:off x="457200" y="122238"/>
            <a:ext cx="7543800" cy="1295400"/>
          </a:xfrm>
        </p:spPr>
        <p:txBody>
          <a:bodyPr/>
          <a:lstStyle/>
          <a:p>
            <a:r>
              <a:rPr lang="sr-Cyrl-CS" smtClean="0"/>
              <a:t>Кликните и уредите наслов</a:t>
            </a:r>
            <a:endParaRPr lang="x-none"/>
          </a:p>
        </p:txBody>
      </p:sp>
      <p:sp>
        <p:nvSpPr>
          <p:cNvPr id="3" name="Чувар места за текст 2"/>
          <p:cNvSpPr>
            <a:spLocks noGrp="1"/>
          </p:cNvSpPr>
          <p:nvPr>
            <p:ph type="body" sz="half" idx="1"/>
          </p:nvPr>
        </p:nvSpPr>
        <p:spPr>
          <a:xfrm>
            <a:off x="457200" y="1719263"/>
            <a:ext cx="4038600" cy="4411662"/>
          </a:xfrm>
        </p:spPr>
        <p:txBody>
          <a:bodyPr/>
          <a:lstStyle/>
          <a:p>
            <a:pPr lvl="0"/>
            <a:r>
              <a:rPr lang="sr-Cyrl-CS" smtClean="0"/>
              <a:t>Уредите стил текста мастера</a:t>
            </a:r>
          </a:p>
          <a:p>
            <a:pPr lvl="1"/>
            <a:r>
              <a:rPr lang="sr-Cyrl-CS" smtClean="0"/>
              <a:t>Други ниво</a:t>
            </a:r>
          </a:p>
          <a:p>
            <a:pPr lvl="2"/>
            <a:r>
              <a:rPr lang="sr-Cyrl-CS" smtClean="0"/>
              <a:t>Трећи ниво</a:t>
            </a:r>
          </a:p>
          <a:p>
            <a:pPr lvl="3"/>
            <a:r>
              <a:rPr lang="sr-Cyrl-CS" smtClean="0"/>
              <a:t>Четврти ниво</a:t>
            </a:r>
          </a:p>
          <a:p>
            <a:pPr lvl="4"/>
            <a:r>
              <a:rPr lang="sr-Cyrl-CS" smtClean="0"/>
              <a:t>Пети ниво</a:t>
            </a:r>
            <a:endParaRPr lang="x-none"/>
          </a:p>
        </p:txBody>
      </p:sp>
      <p:sp>
        <p:nvSpPr>
          <p:cNvPr id="4" name="Чувар места за садржај 3"/>
          <p:cNvSpPr>
            <a:spLocks noGrp="1"/>
          </p:cNvSpPr>
          <p:nvPr>
            <p:ph sz="half" idx="2"/>
          </p:nvPr>
        </p:nvSpPr>
        <p:spPr>
          <a:xfrm>
            <a:off x="4648200" y="1719263"/>
            <a:ext cx="4038600" cy="4411662"/>
          </a:xfrm>
        </p:spPr>
        <p:txBody>
          <a:bodyPr/>
          <a:lstStyle/>
          <a:p>
            <a:pPr lvl="0"/>
            <a:r>
              <a:rPr lang="sr-Cyrl-CS" smtClean="0"/>
              <a:t>Уредите стил текста мастера</a:t>
            </a:r>
          </a:p>
          <a:p>
            <a:pPr lvl="1"/>
            <a:r>
              <a:rPr lang="sr-Cyrl-CS" smtClean="0"/>
              <a:t>Други ниво</a:t>
            </a:r>
          </a:p>
          <a:p>
            <a:pPr lvl="2"/>
            <a:r>
              <a:rPr lang="sr-Cyrl-CS" smtClean="0"/>
              <a:t>Трећи ниво</a:t>
            </a:r>
          </a:p>
          <a:p>
            <a:pPr lvl="3"/>
            <a:r>
              <a:rPr lang="sr-Cyrl-CS" smtClean="0"/>
              <a:t>Четврти ниво</a:t>
            </a:r>
          </a:p>
          <a:p>
            <a:pPr lvl="4"/>
            <a:r>
              <a:rPr lang="sr-Cyrl-CS" smtClean="0"/>
              <a:t>Пети ниво</a:t>
            </a:r>
            <a:endParaRPr lang="x-none"/>
          </a:p>
        </p:txBody>
      </p:sp>
      <p:sp>
        <p:nvSpPr>
          <p:cNvPr id="5" name="Rectangle 5"/>
          <p:cNvSpPr>
            <a:spLocks noGrp="1" noChangeArrowheads="1"/>
          </p:cNvSpPr>
          <p:nvPr>
            <p:ph type="dt" sz="half" idx="10"/>
          </p:nvPr>
        </p:nvSpPr>
        <p:spPr>
          <a:xfrm>
            <a:off x="457200" y="6356350"/>
            <a:ext cx="2133600" cy="365125"/>
          </a:xfrm>
          <a:prstGeom prst="rect">
            <a:avLst/>
          </a:prstGeom>
        </p:spPr>
        <p:txBody>
          <a:bodyPr/>
          <a:lstStyle>
            <a:lvl1pPr>
              <a:defRPr/>
            </a:lvl1pPr>
          </a:lstStyle>
          <a:p>
            <a:pPr>
              <a:defRPr/>
            </a:pPr>
            <a:endParaRPr lang="en-US" altLang="en-US"/>
          </a:p>
        </p:txBody>
      </p:sp>
      <p:sp>
        <p:nvSpPr>
          <p:cNvPr id="6" name="Rectangle 6"/>
          <p:cNvSpPr>
            <a:spLocks noGrp="1" noChangeArrowheads="1"/>
          </p:cNvSpPr>
          <p:nvPr>
            <p:ph type="ftr" sz="quarter" idx="11"/>
          </p:nvPr>
        </p:nvSpPr>
        <p:spPr>
          <a:xfrm>
            <a:off x="3124200" y="6356350"/>
            <a:ext cx="2895600" cy="365125"/>
          </a:xfrm>
          <a:prstGeom prst="rect">
            <a:avLst/>
          </a:prstGeom>
        </p:spPr>
        <p:txBody>
          <a:bodyPr/>
          <a:lstStyle>
            <a:lvl1pPr>
              <a:defRPr/>
            </a:lvl1pPr>
          </a:lstStyle>
          <a:p>
            <a:pPr>
              <a:defRPr/>
            </a:pPr>
            <a:endParaRPr lang="en-US" altLang="en-US"/>
          </a:p>
        </p:txBody>
      </p:sp>
      <p:sp>
        <p:nvSpPr>
          <p:cNvPr id="7" name="Rectangle 7"/>
          <p:cNvSpPr>
            <a:spLocks noGrp="1" noChangeArrowheads="1"/>
          </p:cNvSpPr>
          <p:nvPr>
            <p:ph type="sldNum" sz="quarter" idx="12"/>
          </p:nvPr>
        </p:nvSpPr>
        <p:spPr>
          <a:xfrm>
            <a:off x="6553200" y="6356350"/>
            <a:ext cx="2133600" cy="365125"/>
          </a:xfrm>
          <a:prstGeom prst="rect">
            <a:avLst/>
          </a:prstGeom>
        </p:spPr>
        <p:txBody>
          <a:bodyPr/>
          <a:lstStyle>
            <a:lvl1pPr>
              <a:defRPr/>
            </a:lvl1pPr>
          </a:lstStyle>
          <a:p>
            <a:pPr>
              <a:defRPr/>
            </a:pPr>
            <a:fld id="{E48A185A-4BAE-40F2-997D-44C34099DC3D}" type="slidenum">
              <a:rPr lang="en-US" altLang="en-US"/>
              <a:pPr>
                <a:defRPr/>
              </a:pPr>
              <a:t>‹#›</a:t>
            </a:fld>
            <a:endParaRPr lang="en-US" altLang="en-US"/>
          </a:p>
        </p:txBody>
      </p:sp>
    </p:spTree>
    <p:extLst>
      <p:ext uri="{BB962C8B-B14F-4D97-AF65-F5344CB8AC3E}">
        <p14:creationId xmlns:p14="http://schemas.microsoft.com/office/powerpoint/2010/main" val="10864249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Наслов слајда">
    <p:spTree>
      <p:nvGrpSpPr>
        <p:cNvPr id="1" name=""/>
        <p:cNvGrpSpPr/>
        <p:nvPr/>
      </p:nvGrpSpPr>
      <p:grpSpPr>
        <a:xfrm>
          <a:off x="0" y="0"/>
          <a:ext cx="0" cy="0"/>
          <a:chOff x="0" y="0"/>
          <a:chExt cx="0" cy="0"/>
        </a:xfrm>
      </p:grpSpPr>
      <p:sp>
        <p:nvSpPr>
          <p:cNvPr id="2" name="Наслов 1"/>
          <p:cNvSpPr>
            <a:spLocks noGrp="1"/>
          </p:cNvSpPr>
          <p:nvPr>
            <p:ph type="ctrTitle"/>
          </p:nvPr>
        </p:nvSpPr>
        <p:spPr>
          <a:xfrm>
            <a:off x="685800" y="2130425"/>
            <a:ext cx="7772400" cy="1470025"/>
          </a:xfrm>
        </p:spPr>
        <p:txBody>
          <a:bodyPr/>
          <a:lstStyle/>
          <a:p>
            <a:r>
              <a:rPr lang="sr-Cyrl-CS" smtClean="0"/>
              <a:t>Кликните и уредите наслов</a:t>
            </a:r>
            <a:endParaRPr lang="x-none"/>
          </a:p>
        </p:txBody>
      </p:sp>
      <p:sp>
        <p:nvSpPr>
          <p:cNvPr id="3" name="Поднаслов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r-Cyrl-CS" smtClean="0"/>
              <a:t>Кликните и уредите стил поднаслова мастера</a:t>
            </a:r>
            <a:endParaRPr lang="x-none"/>
          </a:p>
        </p:txBody>
      </p:sp>
      <p:sp>
        <p:nvSpPr>
          <p:cNvPr id="4" name="Чувар места за датум 3"/>
          <p:cNvSpPr>
            <a:spLocks noGrp="1"/>
          </p:cNvSpPr>
          <p:nvPr>
            <p:ph type="dt" sz="half" idx="10"/>
          </p:nvPr>
        </p:nvSpPr>
        <p:spPr/>
        <p:txBody>
          <a:bodyPr/>
          <a:lstStyle>
            <a:lvl1pPr>
              <a:defRPr/>
            </a:lvl1pPr>
          </a:lstStyle>
          <a:p>
            <a:pPr>
              <a:defRPr/>
            </a:pPr>
            <a:endParaRPr lang="en-US"/>
          </a:p>
        </p:txBody>
      </p:sp>
      <p:sp>
        <p:nvSpPr>
          <p:cNvPr id="5" name="Чувар места за подножје 4"/>
          <p:cNvSpPr>
            <a:spLocks noGrp="1"/>
          </p:cNvSpPr>
          <p:nvPr>
            <p:ph type="ftr" sz="quarter" idx="11"/>
          </p:nvPr>
        </p:nvSpPr>
        <p:spPr/>
        <p:txBody>
          <a:bodyPr/>
          <a:lstStyle>
            <a:lvl1pPr>
              <a:defRPr/>
            </a:lvl1pPr>
          </a:lstStyle>
          <a:p>
            <a:pPr>
              <a:defRPr/>
            </a:pPr>
            <a:endParaRPr lang="en-US"/>
          </a:p>
        </p:txBody>
      </p:sp>
      <p:sp>
        <p:nvSpPr>
          <p:cNvPr id="6" name="Чувар места за број слајда 5"/>
          <p:cNvSpPr>
            <a:spLocks noGrp="1"/>
          </p:cNvSpPr>
          <p:nvPr>
            <p:ph type="sldNum" sz="quarter" idx="12"/>
          </p:nvPr>
        </p:nvSpPr>
        <p:spPr/>
        <p:txBody>
          <a:bodyPr/>
          <a:lstStyle>
            <a:lvl1pPr>
              <a:defRPr/>
            </a:lvl1pPr>
          </a:lstStyle>
          <a:p>
            <a:pPr>
              <a:defRPr/>
            </a:pPr>
            <a:fld id="{47A7B7A8-0118-48A2-B7CA-DE705E40D3D1}"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Наслов и садржај">
    <p:spTree>
      <p:nvGrpSpPr>
        <p:cNvPr id="1" name=""/>
        <p:cNvGrpSpPr/>
        <p:nvPr/>
      </p:nvGrpSpPr>
      <p:grpSpPr>
        <a:xfrm>
          <a:off x="0" y="0"/>
          <a:ext cx="0" cy="0"/>
          <a:chOff x="0" y="0"/>
          <a:chExt cx="0" cy="0"/>
        </a:xfrm>
      </p:grpSpPr>
      <p:sp>
        <p:nvSpPr>
          <p:cNvPr id="2" name="Наслов 1"/>
          <p:cNvSpPr>
            <a:spLocks noGrp="1"/>
          </p:cNvSpPr>
          <p:nvPr>
            <p:ph type="title"/>
          </p:nvPr>
        </p:nvSpPr>
        <p:spPr/>
        <p:txBody>
          <a:bodyPr/>
          <a:lstStyle/>
          <a:p>
            <a:r>
              <a:rPr lang="sr-Cyrl-CS" smtClean="0"/>
              <a:t>Кликните и уредите наслов</a:t>
            </a:r>
            <a:endParaRPr lang="x-none"/>
          </a:p>
        </p:txBody>
      </p:sp>
      <p:sp>
        <p:nvSpPr>
          <p:cNvPr id="3" name="Чувар места за садржај 2"/>
          <p:cNvSpPr>
            <a:spLocks noGrp="1"/>
          </p:cNvSpPr>
          <p:nvPr>
            <p:ph idx="1"/>
          </p:nvPr>
        </p:nvSpPr>
        <p:spPr/>
        <p:txBody>
          <a:bodyPr/>
          <a:lstStyle/>
          <a:p>
            <a:pPr lvl="0"/>
            <a:r>
              <a:rPr lang="sr-Cyrl-CS" smtClean="0"/>
              <a:t>Уредите стил текста мастера</a:t>
            </a:r>
          </a:p>
          <a:p>
            <a:pPr lvl="1"/>
            <a:r>
              <a:rPr lang="sr-Cyrl-CS" smtClean="0"/>
              <a:t>Други ниво</a:t>
            </a:r>
          </a:p>
          <a:p>
            <a:pPr lvl="2"/>
            <a:r>
              <a:rPr lang="sr-Cyrl-CS" smtClean="0"/>
              <a:t>Трећи ниво</a:t>
            </a:r>
          </a:p>
          <a:p>
            <a:pPr lvl="3"/>
            <a:r>
              <a:rPr lang="sr-Cyrl-CS" smtClean="0"/>
              <a:t>Четврти ниво</a:t>
            </a:r>
          </a:p>
          <a:p>
            <a:pPr lvl="4"/>
            <a:r>
              <a:rPr lang="sr-Cyrl-CS" smtClean="0"/>
              <a:t>Пети ниво</a:t>
            </a:r>
            <a:endParaRPr lang="x-none"/>
          </a:p>
        </p:txBody>
      </p:sp>
      <p:sp>
        <p:nvSpPr>
          <p:cNvPr id="4" name="Чувар места за датум 3"/>
          <p:cNvSpPr>
            <a:spLocks noGrp="1"/>
          </p:cNvSpPr>
          <p:nvPr>
            <p:ph type="dt" sz="half" idx="10"/>
          </p:nvPr>
        </p:nvSpPr>
        <p:spPr/>
        <p:txBody>
          <a:bodyPr/>
          <a:lstStyle>
            <a:lvl1pPr>
              <a:defRPr/>
            </a:lvl1pPr>
          </a:lstStyle>
          <a:p>
            <a:pPr>
              <a:defRPr/>
            </a:pPr>
            <a:endParaRPr lang="en-US"/>
          </a:p>
        </p:txBody>
      </p:sp>
      <p:sp>
        <p:nvSpPr>
          <p:cNvPr id="5" name="Чувар места за подножје 4"/>
          <p:cNvSpPr>
            <a:spLocks noGrp="1"/>
          </p:cNvSpPr>
          <p:nvPr>
            <p:ph type="ftr" sz="quarter" idx="11"/>
          </p:nvPr>
        </p:nvSpPr>
        <p:spPr/>
        <p:txBody>
          <a:bodyPr/>
          <a:lstStyle>
            <a:lvl1pPr>
              <a:defRPr/>
            </a:lvl1pPr>
          </a:lstStyle>
          <a:p>
            <a:pPr>
              <a:defRPr/>
            </a:pPr>
            <a:endParaRPr lang="en-US"/>
          </a:p>
        </p:txBody>
      </p:sp>
      <p:sp>
        <p:nvSpPr>
          <p:cNvPr id="6" name="Чувар места за број слајда 5"/>
          <p:cNvSpPr>
            <a:spLocks noGrp="1"/>
          </p:cNvSpPr>
          <p:nvPr>
            <p:ph type="sldNum" sz="quarter" idx="12"/>
          </p:nvPr>
        </p:nvSpPr>
        <p:spPr/>
        <p:txBody>
          <a:bodyPr/>
          <a:lstStyle>
            <a:lvl1pPr>
              <a:defRPr/>
            </a:lvl1pPr>
          </a:lstStyle>
          <a:p>
            <a:pPr>
              <a:defRPr/>
            </a:pPr>
            <a:fld id="{31772703-381E-43F0-877B-4099504DDB4A}"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Заглавље одељка">
    <p:spTree>
      <p:nvGrpSpPr>
        <p:cNvPr id="1" name=""/>
        <p:cNvGrpSpPr/>
        <p:nvPr/>
      </p:nvGrpSpPr>
      <p:grpSpPr>
        <a:xfrm>
          <a:off x="0" y="0"/>
          <a:ext cx="0" cy="0"/>
          <a:chOff x="0" y="0"/>
          <a:chExt cx="0" cy="0"/>
        </a:xfrm>
      </p:grpSpPr>
      <p:sp>
        <p:nvSpPr>
          <p:cNvPr id="2" name="Наслов 1"/>
          <p:cNvSpPr>
            <a:spLocks noGrp="1"/>
          </p:cNvSpPr>
          <p:nvPr>
            <p:ph type="title"/>
          </p:nvPr>
        </p:nvSpPr>
        <p:spPr>
          <a:xfrm>
            <a:off x="722313" y="4406900"/>
            <a:ext cx="7772400" cy="1362075"/>
          </a:xfrm>
        </p:spPr>
        <p:txBody>
          <a:bodyPr anchor="t"/>
          <a:lstStyle>
            <a:lvl1pPr algn="l">
              <a:defRPr sz="4000" b="1" cap="all"/>
            </a:lvl1pPr>
          </a:lstStyle>
          <a:p>
            <a:r>
              <a:rPr lang="sr-Cyrl-CS" smtClean="0"/>
              <a:t>Кликните и уредите наслов</a:t>
            </a:r>
            <a:endParaRPr lang="x-none"/>
          </a:p>
        </p:txBody>
      </p:sp>
      <p:sp>
        <p:nvSpPr>
          <p:cNvPr id="3" name="Чувар места за 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r-Cyrl-CS" smtClean="0"/>
              <a:t>Уредите стил текста мастера</a:t>
            </a:r>
          </a:p>
        </p:txBody>
      </p:sp>
      <p:sp>
        <p:nvSpPr>
          <p:cNvPr id="4" name="Чувар места за датум 3"/>
          <p:cNvSpPr>
            <a:spLocks noGrp="1"/>
          </p:cNvSpPr>
          <p:nvPr>
            <p:ph type="dt" sz="half" idx="10"/>
          </p:nvPr>
        </p:nvSpPr>
        <p:spPr/>
        <p:txBody>
          <a:bodyPr/>
          <a:lstStyle>
            <a:lvl1pPr>
              <a:defRPr/>
            </a:lvl1pPr>
          </a:lstStyle>
          <a:p>
            <a:pPr>
              <a:defRPr/>
            </a:pPr>
            <a:endParaRPr lang="en-US"/>
          </a:p>
        </p:txBody>
      </p:sp>
      <p:sp>
        <p:nvSpPr>
          <p:cNvPr id="5" name="Чувар места за подножје 4"/>
          <p:cNvSpPr>
            <a:spLocks noGrp="1"/>
          </p:cNvSpPr>
          <p:nvPr>
            <p:ph type="ftr" sz="quarter" idx="11"/>
          </p:nvPr>
        </p:nvSpPr>
        <p:spPr/>
        <p:txBody>
          <a:bodyPr/>
          <a:lstStyle>
            <a:lvl1pPr>
              <a:defRPr/>
            </a:lvl1pPr>
          </a:lstStyle>
          <a:p>
            <a:pPr>
              <a:defRPr/>
            </a:pPr>
            <a:endParaRPr lang="en-US"/>
          </a:p>
        </p:txBody>
      </p:sp>
      <p:sp>
        <p:nvSpPr>
          <p:cNvPr id="6" name="Чувар места за број слајда 5"/>
          <p:cNvSpPr>
            <a:spLocks noGrp="1"/>
          </p:cNvSpPr>
          <p:nvPr>
            <p:ph type="sldNum" sz="quarter" idx="12"/>
          </p:nvPr>
        </p:nvSpPr>
        <p:spPr/>
        <p:txBody>
          <a:bodyPr/>
          <a:lstStyle>
            <a:lvl1pPr>
              <a:defRPr/>
            </a:lvl1pPr>
          </a:lstStyle>
          <a:p>
            <a:pPr>
              <a:defRPr/>
            </a:pPr>
            <a:fld id="{68CD6BEA-160E-4836-8FAA-7A96C9A71FBC}"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Два садржаја">
    <p:spTree>
      <p:nvGrpSpPr>
        <p:cNvPr id="1" name=""/>
        <p:cNvGrpSpPr/>
        <p:nvPr/>
      </p:nvGrpSpPr>
      <p:grpSpPr>
        <a:xfrm>
          <a:off x="0" y="0"/>
          <a:ext cx="0" cy="0"/>
          <a:chOff x="0" y="0"/>
          <a:chExt cx="0" cy="0"/>
        </a:xfrm>
      </p:grpSpPr>
      <p:sp>
        <p:nvSpPr>
          <p:cNvPr id="2" name="Наслов 1"/>
          <p:cNvSpPr>
            <a:spLocks noGrp="1"/>
          </p:cNvSpPr>
          <p:nvPr>
            <p:ph type="title"/>
          </p:nvPr>
        </p:nvSpPr>
        <p:spPr/>
        <p:txBody>
          <a:bodyPr/>
          <a:lstStyle/>
          <a:p>
            <a:r>
              <a:rPr lang="sr-Cyrl-CS" smtClean="0"/>
              <a:t>Кликните и уредите наслов</a:t>
            </a:r>
            <a:endParaRPr lang="x-none"/>
          </a:p>
        </p:txBody>
      </p:sp>
      <p:sp>
        <p:nvSpPr>
          <p:cNvPr id="3" name="Чувар места за садржај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r-Cyrl-CS" smtClean="0"/>
              <a:t>Уредите стил текста мастера</a:t>
            </a:r>
          </a:p>
          <a:p>
            <a:pPr lvl="1"/>
            <a:r>
              <a:rPr lang="sr-Cyrl-CS" smtClean="0"/>
              <a:t>Други ниво</a:t>
            </a:r>
          </a:p>
          <a:p>
            <a:pPr lvl="2"/>
            <a:r>
              <a:rPr lang="sr-Cyrl-CS" smtClean="0"/>
              <a:t>Трећи ниво</a:t>
            </a:r>
          </a:p>
          <a:p>
            <a:pPr lvl="3"/>
            <a:r>
              <a:rPr lang="sr-Cyrl-CS" smtClean="0"/>
              <a:t>Четврти ниво</a:t>
            </a:r>
          </a:p>
          <a:p>
            <a:pPr lvl="4"/>
            <a:r>
              <a:rPr lang="sr-Cyrl-CS" smtClean="0"/>
              <a:t>Пети ниво</a:t>
            </a:r>
            <a:endParaRPr lang="x-none"/>
          </a:p>
        </p:txBody>
      </p:sp>
      <p:sp>
        <p:nvSpPr>
          <p:cNvPr id="4" name="Чувар места за садржај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r-Cyrl-CS" smtClean="0"/>
              <a:t>Уредите стил текста мастера</a:t>
            </a:r>
          </a:p>
          <a:p>
            <a:pPr lvl="1"/>
            <a:r>
              <a:rPr lang="sr-Cyrl-CS" smtClean="0"/>
              <a:t>Други ниво</a:t>
            </a:r>
          </a:p>
          <a:p>
            <a:pPr lvl="2"/>
            <a:r>
              <a:rPr lang="sr-Cyrl-CS" smtClean="0"/>
              <a:t>Трећи ниво</a:t>
            </a:r>
          </a:p>
          <a:p>
            <a:pPr lvl="3"/>
            <a:r>
              <a:rPr lang="sr-Cyrl-CS" smtClean="0"/>
              <a:t>Четврти ниво</a:t>
            </a:r>
          </a:p>
          <a:p>
            <a:pPr lvl="4"/>
            <a:r>
              <a:rPr lang="sr-Cyrl-CS" smtClean="0"/>
              <a:t>Пети ниво</a:t>
            </a:r>
            <a:endParaRPr lang="x-none"/>
          </a:p>
        </p:txBody>
      </p:sp>
      <p:sp>
        <p:nvSpPr>
          <p:cNvPr id="5" name="Чувар места за датум 3"/>
          <p:cNvSpPr>
            <a:spLocks noGrp="1"/>
          </p:cNvSpPr>
          <p:nvPr>
            <p:ph type="dt" sz="half" idx="10"/>
          </p:nvPr>
        </p:nvSpPr>
        <p:spPr/>
        <p:txBody>
          <a:bodyPr/>
          <a:lstStyle>
            <a:lvl1pPr>
              <a:defRPr/>
            </a:lvl1pPr>
          </a:lstStyle>
          <a:p>
            <a:pPr>
              <a:defRPr/>
            </a:pPr>
            <a:endParaRPr lang="en-US"/>
          </a:p>
        </p:txBody>
      </p:sp>
      <p:sp>
        <p:nvSpPr>
          <p:cNvPr id="6" name="Чувар места за подножје 4"/>
          <p:cNvSpPr>
            <a:spLocks noGrp="1"/>
          </p:cNvSpPr>
          <p:nvPr>
            <p:ph type="ftr" sz="quarter" idx="11"/>
          </p:nvPr>
        </p:nvSpPr>
        <p:spPr/>
        <p:txBody>
          <a:bodyPr/>
          <a:lstStyle>
            <a:lvl1pPr>
              <a:defRPr/>
            </a:lvl1pPr>
          </a:lstStyle>
          <a:p>
            <a:pPr>
              <a:defRPr/>
            </a:pPr>
            <a:endParaRPr lang="en-US"/>
          </a:p>
        </p:txBody>
      </p:sp>
      <p:sp>
        <p:nvSpPr>
          <p:cNvPr id="7" name="Чувар места за број слајда 5"/>
          <p:cNvSpPr>
            <a:spLocks noGrp="1"/>
          </p:cNvSpPr>
          <p:nvPr>
            <p:ph type="sldNum" sz="quarter" idx="12"/>
          </p:nvPr>
        </p:nvSpPr>
        <p:spPr/>
        <p:txBody>
          <a:bodyPr/>
          <a:lstStyle>
            <a:lvl1pPr>
              <a:defRPr/>
            </a:lvl1pPr>
          </a:lstStyle>
          <a:p>
            <a:pPr>
              <a:defRPr/>
            </a:pPr>
            <a:fld id="{3C72BF50-4C03-4CAB-8765-0219DE3E7DDB}"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Поређење">
    <p:spTree>
      <p:nvGrpSpPr>
        <p:cNvPr id="1" name=""/>
        <p:cNvGrpSpPr/>
        <p:nvPr/>
      </p:nvGrpSpPr>
      <p:grpSpPr>
        <a:xfrm>
          <a:off x="0" y="0"/>
          <a:ext cx="0" cy="0"/>
          <a:chOff x="0" y="0"/>
          <a:chExt cx="0" cy="0"/>
        </a:xfrm>
      </p:grpSpPr>
      <p:sp>
        <p:nvSpPr>
          <p:cNvPr id="2" name="Наслов 1"/>
          <p:cNvSpPr>
            <a:spLocks noGrp="1"/>
          </p:cNvSpPr>
          <p:nvPr>
            <p:ph type="title"/>
          </p:nvPr>
        </p:nvSpPr>
        <p:spPr/>
        <p:txBody>
          <a:bodyPr/>
          <a:lstStyle>
            <a:lvl1pPr>
              <a:defRPr/>
            </a:lvl1pPr>
          </a:lstStyle>
          <a:p>
            <a:r>
              <a:rPr lang="sr-Cyrl-CS" smtClean="0"/>
              <a:t>Кликните и уредите наслов</a:t>
            </a:r>
            <a:endParaRPr lang="x-none"/>
          </a:p>
        </p:txBody>
      </p:sp>
      <p:sp>
        <p:nvSpPr>
          <p:cNvPr id="3" name="Чувар места за 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r-Cyrl-CS" smtClean="0"/>
              <a:t>Уредите стил текста мастера</a:t>
            </a:r>
          </a:p>
        </p:txBody>
      </p:sp>
      <p:sp>
        <p:nvSpPr>
          <p:cNvPr id="4" name="Чувар места за садржај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r-Cyrl-CS" smtClean="0"/>
              <a:t>Уредите стил текста мастера</a:t>
            </a:r>
          </a:p>
          <a:p>
            <a:pPr lvl="1"/>
            <a:r>
              <a:rPr lang="sr-Cyrl-CS" smtClean="0"/>
              <a:t>Други ниво</a:t>
            </a:r>
          </a:p>
          <a:p>
            <a:pPr lvl="2"/>
            <a:r>
              <a:rPr lang="sr-Cyrl-CS" smtClean="0"/>
              <a:t>Трећи ниво</a:t>
            </a:r>
          </a:p>
          <a:p>
            <a:pPr lvl="3"/>
            <a:r>
              <a:rPr lang="sr-Cyrl-CS" smtClean="0"/>
              <a:t>Четврти ниво</a:t>
            </a:r>
          </a:p>
          <a:p>
            <a:pPr lvl="4"/>
            <a:r>
              <a:rPr lang="sr-Cyrl-CS" smtClean="0"/>
              <a:t>Пети ниво</a:t>
            </a:r>
            <a:endParaRPr lang="x-none"/>
          </a:p>
        </p:txBody>
      </p:sp>
      <p:sp>
        <p:nvSpPr>
          <p:cNvPr id="5" name="Чувар места за 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r-Cyrl-CS" smtClean="0"/>
              <a:t>Уредите стил текста мастера</a:t>
            </a:r>
          </a:p>
        </p:txBody>
      </p:sp>
      <p:sp>
        <p:nvSpPr>
          <p:cNvPr id="6" name="Чувар места за садржај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r-Cyrl-CS" smtClean="0"/>
              <a:t>Уредите стил текста мастера</a:t>
            </a:r>
          </a:p>
          <a:p>
            <a:pPr lvl="1"/>
            <a:r>
              <a:rPr lang="sr-Cyrl-CS" smtClean="0"/>
              <a:t>Други ниво</a:t>
            </a:r>
          </a:p>
          <a:p>
            <a:pPr lvl="2"/>
            <a:r>
              <a:rPr lang="sr-Cyrl-CS" smtClean="0"/>
              <a:t>Трећи ниво</a:t>
            </a:r>
          </a:p>
          <a:p>
            <a:pPr lvl="3"/>
            <a:r>
              <a:rPr lang="sr-Cyrl-CS" smtClean="0"/>
              <a:t>Четврти ниво</a:t>
            </a:r>
          </a:p>
          <a:p>
            <a:pPr lvl="4"/>
            <a:r>
              <a:rPr lang="sr-Cyrl-CS" smtClean="0"/>
              <a:t>Пети ниво</a:t>
            </a:r>
            <a:endParaRPr lang="x-none"/>
          </a:p>
        </p:txBody>
      </p:sp>
      <p:sp>
        <p:nvSpPr>
          <p:cNvPr id="7" name="Чувар места за датум 3"/>
          <p:cNvSpPr>
            <a:spLocks noGrp="1"/>
          </p:cNvSpPr>
          <p:nvPr>
            <p:ph type="dt" sz="half" idx="10"/>
          </p:nvPr>
        </p:nvSpPr>
        <p:spPr/>
        <p:txBody>
          <a:bodyPr/>
          <a:lstStyle>
            <a:lvl1pPr>
              <a:defRPr/>
            </a:lvl1pPr>
          </a:lstStyle>
          <a:p>
            <a:pPr>
              <a:defRPr/>
            </a:pPr>
            <a:endParaRPr lang="en-US"/>
          </a:p>
        </p:txBody>
      </p:sp>
      <p:sp>
        <p:nvSpPr>
          <p:cNvPr id="8" name="Чувар места за подножје 4"/>
          <p:cNvSpPr>
            <a:spLocks noGrp="1"/>
          </p:cNvSpPr>
          <p:nvPr>
            <p:ph type="ftr" sz="quarter" idx="11"/>
          </p:nvPr>
        </p:nvSpPr>
        <p:spPr/>
        <p:txBody>
          <a:bodyPr/>
          <a:lstStyle>
            <a:lvl1pPr>
              <a:defRPr/>
            </a:lvl1pPr>
          </a:lstStyle>
          <a:p>
            <a:pPr>
              <a:defRPr/>
            </a:pPr>
            <a:endParaRPr lang="en-US"/>
          </a:p>
        </p:txBody>
      </p:sp>
      <p:sp>
        <p:nvSpPr>
          <p:cNvPr id="9" name="Чувар места за број слајда 5"/>
          <p:cNvSpPr>
            <a:spLocks noGrp="1"/>
          </p:cNvSpPr>
          <p:nvPr>
            <p:ph type="sldNum" sz="quarter" idx="12"/>
          </p:nvPr>
        </p:nvSpPr>
        <p:spPr/>
        <p:txBody>
          <a:bodyPr/>
          <a:lstStyle>
            <a:lvl1pPr>
              <a:defRPr/>
            </a:lvl1pPr>
          </a:lstStyle>
          <a:p>
            <a:pPr>
              <a:defRPr/>
            </a:pPr>
            <a:fld id="{CE6E6C5B-8BF3-4CE1-AC30-2636CD78026E}"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Само наслов">
    <p:spTree>
      <p:nvGrpSpPr>
        <p:cNvPr id="1" name=""/>
        <p:cNvGrpSpPr/>
        <p:nvPr/>
      </p:nvGrpSpPr>
      <p:grpSpPr>
        <a:xfrm>
          <a:off x="0" y="0"/>
          <a:ext cx="0" cy="0"/>
          <a:chOff x="0" y="0"/>
          <a:chExt cx="0" cy="0"/>
        </a:xfrm>
      </p:grpSpPr>
      <p:sp>
        <p:nvSpPr>
          <p:cNvPr id="2" name="Наслов 1"/>
          <p:cNvSpPr>
            <a:spLocks noGrp="1"/>
          </p:cNvSpPr>
          <p:nvPr>
            <p:ph type="title"/>
          </p:nvPr>
        </p:nvSpPr>
        <p:spPr/>
        <p:txBody>
          <a:bodyPr/>
          <a:lstStyle/>
          <a:p>
            <a:r>
              <a:rPr lang="sr-Cyrl-CS" smtClean="0"/>
              <a:t>Кликните и уредите наслов</a:t>
            </a:r>
            <a:endParaRPr lang="x-none"/>
          </a:p>
        </p:txBody>
      </p:sp>
      <p:sp>
        <p:nvSpPr>
          <p:cNvPr id="3" name="Чувар места за датум 3"/>
          <p:cNvSpPr>
            <a:spLocks noGrp="1"/>
          </p:cNvSpPr>
          <p:nvPr>
            <p:ph type="dt" sz="half" idx="10"/>
          </p:nvPr>
        </p:nvSpPr>
        <p:spPr/>
        <p:txBody>
          <a:bodyPr/>
          <a:lstStyle>
            <a:lvl1pPr>
              <a:defRPr/>
            </a:lvl1pPr>
          </a:lstStyle>
          <a:p>
            <a:pPr>
              <a:defRPr/>
            </a:pPr>
            <a:endParaRPr lang="en-US"/>
          </a:p>
        </p:txBody>
      </p:sp>
      <p:sp>
        <p:nvSpPr>
          <p:cNvPr id="4" name="Чувар места за подножје 4"/>
          <p:cNvSpPr>
            <a:spLocks noGrp="1"/>
          </p:cNvSpPr>
          <p:nvPr>
            <p:ph type="ftr" sz="quarter" idx="11"/>
          </p:nvPr>
        </p:nvSpPr>
        <p:spPr/>
        <p:txBody>
          <a:bodyPr/>
          <a:lstStyle>
            <a:lvl1pPr>
              <a:defRPr/>
            </a:lvl1pPr>
          </a:lstStyle>
          <a:p>
            <a:pPr>
              <a:defRPr/>
            </a:pPr>
            <a:endParaRPr lang="en-US"/>
          </a:p>
        </p:txBody>
      </p:sp>
      <p:sp>
        <p:nvSpPr>
          <p:cNvPr id="5" name="Чувар места за број слајда 5"/>
          <p:cNvSpPr>
            <a:spLocks noGrp="1"/>
          </p:cNvSpPr>
          <p:nvPr>
            <p:ph type="sldNum" sz="quarter" idx="12"/>
          </p:nvPr>
        </p:nvSpPr>
        <p:spPr/>
        <p:txBody>
          <a:bodyPr/>
          <a:lstStyle>
            <a:lvl1pPr>
              <a:defRPr/>
            </a:lvl1pPr>
          </a:lstStyle>
          <a:p>
            <a:pPr>
              <a:defRPr/>
            </a:pPr>
            <a:fld id="{67A78B1A-2818-4BF5-8A7A-F87FD7A6CC82}"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Празно">
    <p:spTree>
      <p:nvGrpSpPr>
        <p:cNvPr id="1" name=""/>
        <p:cNvGrpSpPr/>
        <p:nvPr/>
      </p:nvGrpSpPr>
      <p:grpSpPr>
        <a:xfrm>
          <a:off x="0" y="0"/>
          <a:ext cx="0" cy="0"/>
          <a:chOff x="0" y="0"/>
          <a:chExt cx="0" cy="0"/>
        </a:xfrm>
      </p:grpSpPr>
      <p:sp>
        <p:nvSpPr>
          <p:cNvPr id="2" name="Чувар места за датум 3"/>
          <p:cNvSpPr>
            <a:spLocks noGrp="1"/>
          </p:cNvSpPr>
          <p:nvPr>
            <p:ph type="dt" sz="half" idx="10"/>
          </p:nvPr>
        </p:nvSpPr>
        <p:spPr/>
        <p:txBody>
          <a:bodyPr/>
          <a:lstStyle>
            <a:lvl1pPr>
              <a:defRPr/>
            </a:lvl1pPr>
          </a:lstStyle>
          <a:p>
            <a:pPr>
              <a:defRPr/>
            </a:pPr>
            <a:endParaRPr lang="en-US"/>
          </a:p>
        </p:txBody>
      </p:sp>
      <p:sp>
        <p:nvSpPr>
          <p:cNvPr id="3" name="Чувар места за подножје 4"/>
          <p:cNvSpPr>
            <a:spLocks noGrp="1"/>
          </p:cNvSpPr>
          <p:nvPr>
            <p:ph type="ftr" sz="quarter" idx="11"/>
          </p:nvPr>
        </p:nvSpPr>
        <p:spPr/>
        <p:txBody>
          <a:bodyPr/>
          <a:lstStyle>
            <a:lvl1pPr>
              <a:defRPr/>
            </a:lvl1pPr>
          </a:lstStyle>
          <a:p>
            <a:pPr>
              <a:defRPr/>
            </a:pPr>
            <a:endParaRPr lang="en-US"/>
          </a:p>
        </p:txBody>
      </p:sp>
      <p:sp>
        <p:nvSpPr>
          <p:cNvPr id="4" name="Чувар места за број слајда 5"/>
          <p:cNvSpPr>
            <a:spLocks noGrp="1"/>
          </p:cNvSpPr>
          <p:nvPr>
            <p:ph type="sldNum" sz="quarter" idx="12"/>
          </p:nvPr>
        </p:nvSpPr>
        <p:spPr/>
        <p:txBody>
          <a:bodyPr/>
          <a:lstStyle>
            <a:lvl1pPr>
              <a:defRPr/>
            </a:lvl1pPr>
          </a:lstStyle>
          <a:p>
            <a:pPr>
              <a:defRPr/>
            </a:pPr>
            <a:fld id="{B91DC7CC-D22A-4099-99FA-99C45C6FB0B3}"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Садржај са натписом">
    <p:spTree>
      <p:nvGrpSpPr>
        <p:cNvPr id="1" name=""/>
        <p:cNvGrpSpPr/>
        <p:nvPr/>
      </p:nvGrpSpPr>
      <p:grpSpPr>
        <a:xfrm>
          <a:off x="0" y="0"/>
          <a:ext cx="0" cy="0"/>
          <a:chOff x="0" y="0"/>
          <a:chExt cx="0" cy="0"/>
        </a:xfrm>
      </p:grpSpPr>
      <p:sp>
        <p:nvSpPr>
          <p:cNvPr id="2" name="Наслов 1"/>
          <p:cNvSpPr>
            <a:spLocks noGrp="1"/>
          </p:cNvSpPr>
          <p:nvPr>
            <p:ph type="title"/>
          </p:nvPr>
        </p:nvSpPr>
        <p:spPr>
          <a:xfrm>
            <a:off x="457200" y="273050"/>
            <a:ext cx="3008313" cy="1162050"/>
          </a:xfrm>
        </p:spPr>
        <p:txBody>
          <a:bodyPr anchor="b"/>
          <a:lstStyle>
            <a:lvl1pPr algn="l">
              <a:defRPr sz="2000" b="1"/>
            </a:lvl1pPr>
          </a:lstStyle>
          <a:p>
            <a:r>
              <a:rPr lang="sr-Cyrl-CS" smtClean="0"/>
              <a:t>Кликните и уредите наслов</a:t>
            </a:r>
            <a:endParaRPr lang="x-none"/>
          </a:p>
        </p:txBody>
      </p:sp>
      <p:sp>
        <p:nvSpPr>
          <p:cNvPr id="3" name="Чувар места за садржај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r-Cyrl-CS" smtClean="0"/>
              <a:t>Уредите стил текста мастера</a:t>
            </a:r>
          </a:p>
          <a:p>
            <a:pPr lvl="1"/>
            <a:r>
              <a:rPr lang="sr-Cyrl-CS" smtClean="0"/>
              <a:t>Други ниво</a:t>
            </a:r>
          </a:p>
          <a:p>
            <a:pPr lvl="2"/>
            <a:r>
              <a:rPr lang="sr-Cyrl-CS" smtClean="0"/>
              <a:t>Трећи ниво</a:t>
            </a:r>
          </a:p>
          <a:p>
            <a:pPr lvl="3"/>
            <a:r>
              <a:rPr lang="sr-Cyrl-CS" smtClean="0"/>
              <a:t>Четврти ниво</a:t>
            </a:r>
          </a:p>
          <a:p>
            <a:pPr lvl="4"/>
            <a:r>
              <a:rPr lang="sr-Cyrl-CS" smtClean="0"/>
              <a:t>Пети ниво</a:t>
            </a:r>
            <a:endParaRPr lang="x-none"/>
          </a:p>
        </p:txBody>
      </p:sp>
      <p:sp>
        <p:nvSpPr>
          <p:cNvPr id="4" name="Чувар места за 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r-Cyrl-CS" smtClean="0"/>
              <a:t>Уредите стил текста мастера</a:t>
            </a:r>
          </a:p>
        </p:txBody>
      </p:sp>
      <p:sp>
        <p:nvSpPr>
          <p:cNvPr id="5" name="Чувар места за датум 3"/>
          <p:cNvSpPr>
            <a:spLocks noGrp="1"/>
          </p:cNvSpPr>
          <p:nvPr>
            <p:ph type="dt" sz="half" idx="10"/>
          </p:nvPr>
        </p:nvSpPr>
        <p:spPr/>
        <p:txBody>
          <a:bodyPr/>
          <a:lstStyle>
            <a:lvl1pPr>
              <a:defRPr/>
            </a:lvl1pPr>
          </a:lstStyle>
          <a:p>
            <a:pPr>
              <a:defRPr/>
            </a:pPr>
            <a:endParaRPr lang="en-US"/>
          </a:p>
        </p:txBody>
      </p:sp>
      <p:sp>
        <p:nvSpPr>
          <p:cNvPr id="6" name="Чувар места за подножје 4"/>
          <p:cNvSpPr>
            <a:spLocks noGrp="1"/>
          </p:cNvSpPr>
          <p:nvPr>
            <p:ph type="ftr" sz="quarter" idx="11"/>
          </p:nvPr>
        </p:nvSpPr>
        <p:spPr/>
        <p:txBody>
          <a:bodyPr/>
          <a:lstStyle>
            <a:lvl1pPr>
              <a:defRPr/>
            </a:lvl1pPr>
          </a:lstStyle>
          <a:p>
            <a:pPr>
              <a:defRPr/>
            </a:pPr>
            <a:endParaRPr lang="en-US"/>
          </a:p>
        </p:txBody>
      </p:sp>
      <p:sp>
        <p:nvSpPr>
          <p:cNvPr id="7" name="Чувар места за број слајда 5"/>
          <p:cNvSpPr>
            <a:spLocks noGrp="1"/>
          </p:cNvSpPr>
          <p:nvPr>
            <p:ph type="sldNum" sz="quarter" idx="12"/>
          </p:nvPr>
        </p:nvSpPr>
        <p:spPr/>
        <p:txBody>
          <a:bodyPr/>
          <a:lstStyle>
            <a:lvl1pPr>
              <a:defRPr/>
            </a:lvl1pPr>
          </a:lstStyle>
          <a:p>
            <a:pPr>
              <a:defRPr/>
            </a:pPr>
            <a:fld id="{0162FFC9-A60B-4599-B804-7FED6577EF93}"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Слика са натписом">
    <p:spTree>
      <p:nvGrpSpPr>
        <p:cNvPr id="1" name=""/>
        <p:cNvGrpSpPr/>
        <p:nvPr/>
      </p:nvGrpSpPr>
      <p:grpSpPr>
        <a:xfrm>
          <a:off x="0" y="0"/>
          <a:ext cx="0" cy="0"/>
          <a:chOff x="0" y="0"/>
          <a:chExt cx="0" cy="0"/>
        </a:xfrm>
      </p:grpSpPr>
      <p:sp>
        <p:nvSpPr>
          <p:cNvPr id="2" name="Наслов 1"/>
          <p:cNvSpPr>
            <a:spLocks noGrp="1"/>
          </p:cNvSpPr>
          <p:nvPr>
            <p:ph type="title"/>
          </p:nvPr>
        </p:nvSpPr>
        <p:spPr>
          <a:xfrm>
            <a:off x="1792288" y="4800600"/>
            <a:ext cx="5486400" cy="566738"/>
          </a:xfrm>
        </p:spPr>
        <p:txBody>
          <a:bodyPr anchor="b"/>
          <a:lstStyle>
            <a:lvl1pPr algn="l">
              <a:defRPr sz="2000" b="1"/>
            </a:lvl1pPr>
          </a:lstStyle>
          <a:p>
            <a:r>
              <a:rPr lang="sr-Cyrl-CS" smtClean="0"/>
              <a:t>Кликните и уредите наслов</a:t>
            </a:r>
            <a:endParaRPr lang="x-none"/>
          </a:p>
        </p:txBody>
      </p:sp>
      <p:sp>
        <p:nvSpPr>
          <p:cNvPr id="3" name="Чувар места за слику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x-none" noProof="0" smtClean="0"/>
          </a:p>
        </p:txBody>
      </p:sp>
      <p:sp>
        <p:nvSpPr>
          <p:cNvPr id="4" name="Чувар места за 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r-Cyrl-CS" smtClean="0"/>
              <a:t>Уредите стил текста мастера</a:t>
            </a:r>
          </a:p>
        </p:txBody>
      </p:sp>
      <p:sp>
        <p:nvSpPr>
          <p:cNvPr id="5" name="Чувар места за датум 3"/>
          <p:cNvSpPr>
            <a:spLocks noGrp="1"/>
          </p:cNvSpPr>
          <p:nvPr>
            <p:ph type="dt" sz="half" idx="10"/>
          </p:nvPr>
        </p:nvSpPr>
        <p:spPr/>
        <p:txBody>
          <a:bodyPr/>
          <a:lstStyle>
            <a:lvl1pPr>
              <a:defRPr/>
            </a:lvl1pPr>
          </a:lstStyle>
          <a:p>
            <a:pPr>
              <a:defRPr/>
            </a:pPr>
            <a:endParaRPr lang="en-US"/>
          </a:p>
        </p:txBody>
      </p:sp>
      <p:sp>
        <p:nvSpPr>
          <p:cNvPr id="6" name="Чувар места за подножје 4"/>
          <p:cNvSpPr>
            <a:spLocks noGrp="1"/>
          </p:cNvSpPr>
          <p:nvPr>
            <p:ph type="ftr" sz="quarter" idx="11"/>
          </p:nvPr>
        </p:nvSpPr>
        <p:spPr/>
        <p:txBody>
          <a:bodyPr/>
          <a:lstStyle>
            <a:lvl1pPr>
              <a:defRPr/>
            </a:lvl1pPr>
          </a:lstStyle>
          <a:p>
            <a:pPr>
              <a:defRPr/>
            </a:pPr>
            <a:endParaRPr lang="en-US"/>
          </a:p>
        </p:txBody>
      </p:sp>
      <p:sp>
        <p:nvSpPr>
          <p:cNvPr id="7" name="Чувар места за број слајда 5"/>
          <p:cNvSpPr>
            <a:spLocks noGrp="1"/>
          </p:cNvSpPr>
          <p:nvPr>
            <p:ph type="sldNum" sz="quarter" idx="12"/>
          </p:nvPr>
        </p:nvSpPr>
        <p:spPr/>
        <p:txBody>
          <a:bodyPr/>
          <a:lstStyle>
            <a:lvl1pPr>
              <a:defRPr/>
            </a:lvl1pPr>
          </a:lstStyle>
          <a:p>
            <a:pPr>
              <a:defRPr/>
            </a:pPr>
            <a:fld id="{1E3F4533-9FB5-46A5-A7E6-57F71383C96B}"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Наслов и вертикални текст">
    <p:spTree>
      <p:nvGrpSpPr>
        <p:cNvPr id="1" name=""/>
        <p:cNvGrpSpPr/>
        <p:nvPr/>
      </p:nvGrpSpPr>
      <p:grpSpPr>
        <a:xfrm>
          <a:off x="0" y="0"/>
          <a:ext cx="0" cy="0"/>
          <a:chOff x="0" y="0"/>
          <a:chExt cx="0" cy="0"/>
        </a:xfrm>
      </p:grpSpPr>
      <p:sp>
        <p:nvSpPr>
          <p:cNvPr id="2" name="Наслов 1"/>
          <p:cNvSpPr>
            <a:spLocks noGrp="1"/>
          </p:cNvSpPr>
          <p:nvPr>
            <p:ph type="title"/>
          </p:nvPr>
        </p:nvSpPr>
        <p:spPr/>
        <p:txBody>
          <a:bodyPr/>
          <a:lstStyle/>
          <a:p>
            <a:r>
              <a:rPr lang="sr-Cyrl-CS" smtClean="0"/>
              <a:t>Кликните и уредите наслов</a:t>
            </a:r>
            <a:endParaRPr lang="x-none"/>
          </a:p>
        </p:txBody>
      </p:sp>
      <p:sp>
        <p:nvSpPr>
          <p:cNvPr id="3" name="Чувар места за вертикални текст 2"/>
          <p:cNvSpPr>
            <a:spLocks noGrp="1"/>
          </p:cNvSpPr>
          <p:nvPr>
            <p:ph type="body" orient="vert" idx="1"/>
          </p:nvPr>
        </p:nvSpPr>
        <p:spPr/>
        <p:txBody>
          <a:bodyPr vert="eaVert"/>
          <a:lstStyle/>
          <a:p>
            <a:pPr lvl="0"/>
            <a:r>
              <a:rPr lang="sr-Cyrl-CS" smtClean="0"/>
              <a:t>Уредите стил текста мастера</a:t>
            </a:r>
          </a:p>
          <a:p>
            <a:pPr lvl="1"/>
            <a:r>
              <a:rPr lang="sr-Cyrl-CS" smtClean="0"/>
              <a:t>Други ниво</a:t>
            </a:r>
          </a:p>
          <a:p>
            <a:pPr lvl="2"/>
            <a:r>
              <a:rPr lang="sr-Cyrl-CS" smtClean="0"/>
              <a:t>Трећи ниво</a:t>
            </a:r>
          </a:p>
          <a:p>
            <a:pPr lvl="3"/>
            <a:r>
              <a:rPr lang="sr-Cyrl-CS" smtClean="0"/>
              <a:t>Четврти ниво</a:t>
            </a:r>
          </a:p>
          <a:p>
            <a:pPr lvl="4"/>
            <a:r>
              <a:rPr lang="sr-Cyrl-CS" smtClean="0"/>
              <a:t>Пети ниво</a:t>
            </a:r>
            <a:endParaRPr lang="x-none"/>
          </a:p>
        </p:txBody>
      </p:sp>
      <p:sp>
        <p:nvSpPr>
          <p:cNvPr id="4" name="Чувар места за датум 3"/>
          <p:cNvSpPr>
            <a:spLocks noGrp="1"/>
          </p:cNvSpPr>
          <p:nvPr>
            <p:ph type="dt" sz="half" idx="10"/>
          </p:nvPr>
        </p:nvSpPr>
        <p:spPr/>
        <p:txBody>
          <a:bodyPr/>
          <a:lstStyle>
            <a:lvl1pPr>
              <a:defRPr/>
            </a:lvl1pPr>
          </a:lstStyle>
          <a:p>
            <a:pPr>
              <a:defRPr/>
            </a:pPr>
            <a:endParaRPr lang="en-US"/>
          </a:p>
        </p:txBody>
      </p:sp>
      <p:sp>
        <p:nvSpPr>
          <p:cNvPr id="5" name="Чувар места за подножје 4"/>
          <p:cNvSpPr>
            <a:spLocks noGrp="1"/>
          </p:cNvSpPr>
          <p:nvPr>
            <p:ph type="ftr" sz="quarter" idx="11"/>
          </p:nvPr>
        </p:nvSpPr>
        <p:spPr/>
        <p:txBody>
          <a:bodyPr/>
          <a:lstStyle>
            <a:lvl1pPr>
              <a:defRPr/>
            </a:lvl1pPr>
          </a:lstStyle>
          <a:p>
            <a:pPr>
              <a:defRPr/>
            </a:pPr>
            <a:endParaRPr lang="en-US"/>
          </a:p>
        </p:txBody>
      </p:sp>
      <p:sp>
        <p:nvSpPr>
          <p:cNvPr id="6" name="Чувар места за број слајда 5"/>
          <p:cNvSpPr>
            <a:spLocks noGrp="1"/>
          </p:cNvSpPr>
          <p:nvPr>
            <p:ph type="sldNum" sz="quarter" idx="12"/>
          </p:nvPr>
        </p:nvSpPr>
        <p:spPr/>
        <p:txBody>
          <a:bodyPr/>
          <a:lstStyle>
            <a:lvl1pPr>
              <a:defRPr/>
            </a:lvl1pPr>
          </a:lstStyle>
          <a:p>
            <a:pPr>
              <a:defRPr/>
            </a:pPr>
            <a:fld id="{FA9329CA-BB18-4250-A9B2-AC35BEBB09CC}"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Вертикални наслов и текст">
    <p:spTree>
      <p:nvGrpSpPr>
        <p:cNvPr id="1" name=""/>
        <p:cNvGrpSpPr/>
        <p:nvPr/>
      </p:nvGrpSpPr>
      <p:grpSpPr>
        <a:xfrm>
          <a:off x="0" y="0"/>
          <a:ext cx="0" cy="0"/>
          <a:chOff x="0" y="0"/>
          <a:chExt cx="0" cy="0"/>
        </a:xfrm>
      </p:grpSpPr>
      <p:sp>
        <p:nvSpPr>
          <p:cNvPr id="2" name="Вертикални наслов 1"/>
          <p:cNvSpPr>
            <a:spLocks noGrp="1"/>
          </p:cNvSpPr>
          <p:nvPr>
            <p:ph type="title" orient="vert"/>
          </p:nvPr>
        </p:nvSpPr>
        <p:spPr>
          <a:xfrm>
            <a:off x="6629400" y="274638"/>
            <a:ext cx="2057400" cy="5851525"/>
          </a:xfrm>
        </p:spPr>
        <p:txBody>
          <a:bodyPr vert="eaVert"/>
          <a:lstStyle/>
          <a:p>
            <a:r>
              <a:rPr lang="sr-Cyrl-CS" smtClean="0"/>
              <a:t>Кликните и уредите наслов</a:t>
            </a:r>
            <a:endParaRPr lang="x-none"/>
          </a:p>
        </p:txBody>
      </p:sp>
      <p:sp>
        <p:nvSpPr>
          <p:cNvPr id="3" name="Чувар места за вертикални текст 2"/>
          <p:cNvSpPr>
            <a:spLocks noGrp="1"/>
          </p:cNvSpPr>
          <p:nvPr>
            <p:ph type="body" orient="vert" idx="1"/>
          </p:nvPr>
        </p:nvSpPr>
        <p:spPr>
          <a:xfrm>
            <a:off x="457200" y="274638"/>
            <a:ext cx="6019800" cy="5851525"/>
          </a:xfrm>
        </p:spPr>
        <p:txBody>
          <a:bodyPr vert="eaVert"/>
          <a:lstStyle/>
          <a:p>
            <a:pPr lvl="0"/>
            <a:r>
              <a:rPr lang="sr-Cyrl-CS" smtClean="0"/>
              <a:t>Уредите стил текста мастера</a:t>
            </a:r>
          </a:p>
          <a:p>
            <a:pPr lvl="1"/>
            <a:r>
              <a:rPr lang="sr-Cyrl-CS" smtClean="0"/>
              <a:t>Други ниво</a:t>
            </a:r>
          </a:p>
          <a:p>
            <a:pPr lvl="2"/>
            <a:r>
              <a:rPr lang="sr-Cyrl-CS" smtClean="0"/>
              <a:t>Трећи ниво</a:t>
            </a:r>
          </a:p>
          <a:p>
            <a:pPr lvl="3"/>
            <a:r>
              <a:rPr lang="sr-Cyrl-CS" smtClean="0"/>
              <a:t>Четврти ниво</a:t>
            </a:r>
          </a:p>
          <a:p>
            <a:pPr lvl="4"/>
            <a:r>
              <a:rPr lang="sr-Cyrl-CS" smtClean="0"/>
              <a:t>Пети ниво</a:t>
            </a:r>
            <a:endParaRPr lang="x-none"/>
          </a:p>
        </p:txBody>
      </p:sp>
      <p:sp>
        <p:nvSpPr>
          <p:cNvPr id="4" name="Чувар места за датум 3"/>
          <p:cNvSpPr>
            <a:spLocks noGrp="1"/>
          </p:cNvSpPr>
          <p:nvPr>
            <p:ph type="dt" sz="half" idx="10"/>
          </p:nvPr>
        </p:nvSpPr>
        <p:spPr/>
        <p:txBody>
          <a:bodyPr/>
          <a:lstStyle>
            <a:lvl1pPr>
              <a:defRPr/>
            </a:lvl1pPr>
          </a:lstStyle>
          <a:p>
            <a:pPr>
              <a:defRPr/>
            </a:pPr>
            <a:endParaRPr lang="en-US"/>
          </a:p>
        </p:txBody>
      </p:sp>
      <p:sp>
        <p:nvSpPr>
          <p:cNvPr id="5" name="Чувар места за подножје 4"/>
          <p:cNvSpPr>
            <a:spLocks noGrp="1"/>
          </p:cNvSpPr>
          <p:nvPr>
            <p:ph type="ftr" sz="quarter" idx="11"/>
          </p:nvPr>
        </p:nvSpPr>
        <p:spPr/>
        <p:txBody>
          <a:bodyPr/>
          <a:lstStyle>
            <a:lvl1pPr>
              <a:defRPr/>
            </a:lvl1pPr>
          </a:lstStyle>
          <a:p>
            <a:pPr>
              <a:defRPr/>
            </a:pPr>
            <a:endParaRPr lang="en-US"/>
          </a:p>
        </p:txBody>
      </p:sp>
      <p:sp>
        <p:nvSpPr>
          <p:cNvPr id="6" name="Чувар места за број слајда 5"/>
          <p:cNvSpPr>
            <a:spLocks noGrp="1"/>
          </p:cNvSpPr>
          <p:nvPr>
            <p:ph type="sldNum" sz="quarter" idx="12"/>
          </p:nvPr>
        </p:nvSpPr>
        <p:spPr/>
        <p:txBody>
          <a:bodyPr/>
          <a:lstStyle>
            <a:lvl1pPr>
              <a:defRPr/>
            </a:lvl1pPr>
          </a:lstStyle>
          <a:p>
            <a:pPr>
              <a:defRPr/>
            </a:pPr>
            <a:fld id="{2C798C23-5792-4AF8-BCAC-A5DB92E840A4}"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OverTx">
  <p:cSld name="Наслов и садржај преко текста">
    <p:spTree>
      <p:nvGrpSpPr>
        <p:cNvPr id="1" name=""/>
        <p:cNvGrpSpPr/>
        <p:nvPr/>
      </p:nvGrpSpPr>
      <p:grpSpPr>
        <a:xfrm>
          <a:off x="0" y="0"/>
          <a:ext cx="0" cy="0"/>
          <a:chOff x="0" y="0"/>
          <a:chExt cx="0" cy="0"/>
        </a:xfrm>
      </p:grpSpPr>
      <p:sp>
        <p:nvSpPr>
          <p:cNvPr id="2" name="Наслов 1"/>
          <p:cNvSpPr>
            <a:spLocks noGrp="1"/>
          </p:cNvSpPr>
          <p:nvPr>
            <p:ph type="title"/>
          </p:nvPr>
        </p:nvSpPr>
        <p:spPr>
          <a:xfrm>
            <a:off x="457200" y="274638"/>
            <a:ext cx="8229600" cy="1143000"/>
          </a:xfrm>
        </p:spPr>
        <p:txBody>
          <a:bodyPr/>
          <a:lstStyle/>
          <a:p>
            <a:r>
              <a:rPr lang="sr-Cyrl-CS" smtClean="0"/>
              <a:t>Кликните и уредите наслов</a:t>
            </a:r>
            <a:endParaRPr lang="x-none"/>
          </a:p>
        </p:txBody>
      </p:sp>
      <p:sp>
        <p:nvSpPr>
          <p:cNvPr id="3" name="Чувар места за садржај 2"/>
          <p:cNvSpPr>
            <a:spLocks noGrp="1"/>
          </p:cNvSpPr>
          <p:nvPr>
            <p:ph sz="half" idx="1"/>
          </p:nvPr>
        </p:nvSpPr>
        <p:spPr>
          <a:xfrm>
            <a:off x="457200" y="1600200"/>
            <a:ext cx="8229600" cy="2185988"/>
          </a:xfrm>
        </p:spPr>
        <p:txBody>
          <a:bodyPr/>
          <a:lstStyle/>
          <a:p>
            <a:pPr lvl="0"/>
            <a:r>
              <a:rPr lang="sr-Cyrl-CS" smtClean="0"/>
              <a:t>Уредите стил текста мастера</a:t>
            </a:r>
          </a:p>
          <a:p>
            <a:pPr lvl="1"/>
            <a:r>
              <a:rPr lang="sr-Cyrl-CS" smtClean="0"/>
              <a:t>Други ниво</a:t>
            </a:r>
          </a:p>
          <a:p>
            <a:pPr lvl="2"/>
            <a:r>
              <a:rPr lang="sr-Cyrl-CS" smtClean="0"/>
              <a:t>Трећи ниво</a:t>
            </a:r>
          </a:p>
          <a:p>
            <a:pPr lvl="3"/>
            <a:r>
              <a:rPr lang="sr-Cyrl-CS" smtClean="0"/>
              <a:t>Четврти ниво</a:t>
            </a:r>
          </a:p>
          <a:p>
            <a:pPr lvl="4"/>
            <a:r>
              <a:rPr lang="sr-Cyrl-CS" smtClean="0"/>
              <a:t>Пети ниво</a:t>
            </a:r>
            <a:endParaRPr lang="x-none"/>
          </a:p>
        </p:txBody>
      </p:sp>
      <p:sp>
        <p:nvSpPr>
          <p:cNvPr id="4" name="Чувар места за текст 3"/>
          <p:cNvSpPr>
            <a:spLocks noGrp="1"/>
          </p:cNvSpPr>
          <p:nvPr>
            <p:ph type="body" sz="half" idx="2"/>
          </p:nvPr>
        </p:nvSpPr>
        <p:spPr>
          <a:xfrm>
            <a:off x="457200" y="3938588"/>
            <a:ext cx="8229600" cy="2187575"/>
          </a:xfrm>
        </p:spPr>
        <p:txBody>
          <a:bodyPr/>
          <a:lstStyle/>
          <a:p>
            <a:pPr lvl="0"/>
            <a:r>
              <a:rPr lang="sr-Cyrl-CS" smtClean="0"/>
              <a:t>Уредите стил текста мастера</a:t>
            </a:r>
          </a:p>
          <a:p>
            <a:pPr lvl="1"/>
            <a:r>
              <a:rPr lang="sr-Cyrl-CS" smtClean="0"/>
              <a:t>Други ниво</a:t>
            </a:r>
          </a:p>
          <a:p>
            <a:pPr lvl="2"/>
            <a:r>
              <a:rPr lang="sr-Cyrl-CS" smtClean="0"/>
              <a:t>Трећи ниво</a:t>
            </a:r>
          </a:p>
          <a:p>
            <a:pPr lvl="3"/>
            <a:r>
              <a:rPr lang="sr-Cyrl-CS" smtClean="0"/>
              <a:t>Четврти ниво</a:t>
            </a:r>
          </a:p>
          <a:p>
            <a:pPr lvl="4"/>
            <a:r>
              <a:rPr lang="sr-Cyrl-CS" smtClean="0"/>
              <a:t>Пети ниво</a:t>
            </a:r>
            <a:endParaRPr lang="x-none"/>
          </a:p>
        </p:txBody>
      </p:sp>
      <p:sp>
        <p:nvSpPr>
          <p:cNvPr id="5" name="Rectangle 2"/>
          <p:cNvSpPr>
            <a:spLocks noGrp="1" noChangeArrowheads="1"/>
          </p:cNvSpPr>
          <p:nvPr>
            <p:ph type="dt" sz="half" idx="10"/>
          </p:nvPr>
        </p:nvSpPr>
        <p:spPr/>
        <p:txBody>
          <a:bodyPr/>
          <a:lstStyle>
            <a:lvl1pPr>
              <a:defRPr/>
            </a:lvl1pPr>
          </a:lstStyle>
          <a:p>
            <a:pPr>
              <a:defRPr/>
            </a:pPr>
            <a:endParaRPr lang="en-US"/>
          </a:p>
        </p:txBody>
      </p:sp>
      <p:sp>
        <p:nvSpPr>
          <p:cNvPr id="6" name="Rectangle 3"/>
          <p:cNvSpPr>
            <a:spLocks noGrp="1" noChangeArrowheads="1"/>
          </p:cNvSpPr>
          <p:nvPr>
            <p:ph type="sldNum" sz="quarter" idx="11"/>
          </p:nvPr>
        </p:nvSpPr>
        <p:spPr/>
        <p:txBody>
          <a:bodyPr/>
          <a:lstStyle>
            <a:lvl1pPr>
              <a:defRPr/>
            </a:lvl1pPr>
          </a:lstStyle>
          <a:p>
            <a:pPr>
              <a:defRPr/>
            </a:pPr>
            <a:fld id="{4395349B-E873-41DD-8C50-F79F360B0607}" type="slidenum">
              <a:rPr lang="en-US"/>
              <a:pPr>
                <a:defRPr/>
              </a:pPr>
              <a:t>‹#›</a:t>
            </a:fld>
            <a:endParaRPr lang="en-US"/>
          </a:p>
        </p:txBody>
      </p:sp>
      <p:sp>
        <p:nvSpPr>
          <p:cNvPr id="7" name="Rectangle 14"/>
          <p:cNvSpPr>
            <a:spLocks noGrp="1" noChangeArrowheads="1"/>
          </p:cNvSpPr>
          <p:nvPr>
            <p:ph type="ftr" sz="quarter" idx="12"/>
          </p:nvPr>
        </p:nvSpPr>
        <p:spPr/>
        <p:txBody>
          <a:bodyPr/>
          <a:lstStyle>
            <a:lvl1pPr>
              <a:defRPr/>
            </a:lvl1pPr>
          </a:lstStyle>
          <a:p>
            <a:pPr>
              <a:defRPr/>
            </a:pP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228758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28758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6"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5.xml"/><Relationship Id="rId12" Type="http://schemas.openxmlformats.org/officeDocument/2006/relationships/slideLayout" Target="../slideLayouts/slideLayout26.xml"/><Relationship Id="rId13" Type="http://schemas.openxmlformats.org/officeDocument/2006/relationships/theme" Target="../theme/theme2.xml"/><Relationship Id="rId1" Type="http://schemas.openxmlformats.org/officeDocument/2006/relationships/slideLayout" Target="../slideLayouts/slideLayout15.xml"/><Relationship Id="rId2" Type="http://schemas.openxmlformats.org/officeDocument/2006/relationships/slideLayout" Target="../slideLayouts/slideLayout16.xml"/><Relationship Id="rId3" Type="http://schemas.openxmlformats.org/officeDocument/2006/relationships/slideLayout" Target="../slideLayouts/slideLayout17.xml"/><Relationship Id="rId4" Type="http://schemas.openxmlformats.org/officeDocument/2006/relationships/slideLayout" Target="../slideLayouts/slideLayout18.xml"/><Relationship Id="rId5" Type="http://schemas.openxmlformats.org/officeDocument/2006/relationships/slideLayout" Target="../slideLayouts/slideLayout19.xml"/><Relationship Id="rId6" Type="http://schemas.openxmlformats.org/officeDocument/2006/relationships/slideLayout" Target="../slideLayouts/slideLayout20.xml"/><Relationship Id="rId7" Type="http://schemas.openxmlformats.org/officeDocument/2006/relationships/slideLayout" Target="../slideLayouts/slideLayout21.xml"/><Relationship Id="rId8" Type="http://schemas.openxmlformats.org/officeDocument/2006/relationships/slideLayout" Target="../slideLayouts/slideLayout22.xml"/><Relationship Id="rId9" Type="http://schemas.openxmlformats.org/officeDocument/2006/relationships/slideLayout" Target="../slideLayouts/slideLayout23.xml"/><Relationship Id="rId10"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10620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sr-Latn-CS" smtClean="0"/>
              <a:t>Click to edit Master title style</a:t>
            </a:r>
          </a:p>
        </p:txBody>
      </p:sp>
      <p:sp>
        <p:nvSpPr>
          <p:cNvPr id="1027" name="Rectangle 3"/>
          <p:cNvSpPr>
            <a:spLocks noGrp="1" noChangeArrowheads="1"/>
          </p:cNvSpPr>
          <p:nvPr>
            <p:ph type="body" idx="1"/>
          </p:nvPr>
        </p:nvSpPr>
        <p:spPr bwMode="auto">
          <a:xfrm>
            <a:off x="457200" y="228758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sr-Latn-CS" smtClean="0"/>
              <a:t>Click to edit Master text styles</a:t>
            </a:r>
          </a:p>
          <a:p>
            <a:pPr lvl="1"/>
            <a:r>
              <a:rPr lang="sr-Latn-CS" smtClean="0"/>
              <a:t>Second level</a:t>
            </a:r>
          </a:p>
          <a:p>
            <a:pPr lvl="2"/>
            <a:r>
              <a:rPr lang="sr-Latn-CS" smtClean="0"/>
              <a:t>Third level</a:t>
            </a:r>
          </a:p>
          <a:p>
            <a:pPr lvl="3"/>
            <a:r>
              <a:rPr lang="sr-Latn-CS" smtClean="0"/>
              <a:t>Fourth level</a:t>
            </a:r>
          </a:p>
          <a:p>
            <a:pPr lvl="4"/>
            <a:r>
              <a:rPr lang="sr-Latn-CS" smtClean="0"/>
              <a:t>Fifth level</a:t>
            </a:r>
          </a:p>
        </p:txBody>
      </p:sp>
      <p:pic>
        <p:nvPicPr>
          <p:cNvPr id="1028" name="Picture 8" descr="LOGO"/>
          <p:cNvPicPr>
            <a:picLocks noChangeAspect="1" noChangeArrowheads="1"/>
          </p:cNvPicPr>
          <p:nvPr userDrawn="1"/>
        </p:nvPicPr>
        <p:blipFill>
          <a:blip r:embed="rId16" cstate="print"/>
          <a:srcRect/>
          <a:stretch>
            <a:fillRect/>
          </a:stretch>
        </p:blipFill>
        <p:spPr bwMode="auto">
          <a:xfrm>
            <a:off x="2000250" y="0"/>
            <a:ext cx="4857750" cy="116363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 id="2147483750" r:id="rId13"/>
    <p:sldLayoutId id="2147483751" r:id="rId14"/>
  </p:sldLayoutIdLst>
  <p:txStyles>
    <p:titleStyle>
      <a:lvl1pPr algn="ctr" rtl="0" eaLnBrk="0" fontAlgn="base" hangingPunct="0">
        <a:spcBef>
          <a:spcPct val="0"/>
        </a:spcBef>
        <a:spcAft>
          <a:spcPct val="0"/>
        </a:spcAft>
        <a:defRPr sz="3600">
          <a:solidFill>
            <a:schemeClr val="tx2"/>
          </a:solidFill>
          <a:latin typeface="+mj-lt"/>
          <a:ea typeface="+mj-ea"/>
          <a:cs typeface="+mj-cs"/>
        </a:defRPr>
      </a:lvl1pPr>
      <a:lvl2pPr algn="ctr" rtl="0" eaLnBrk="0" fontAlgn="base" hangingPunct="0">
        <a:spcBef>
          <a:spcPct val="0"/>
        </a:spcBef>
        <a:spcAft>
          <a:spcPct val="0"/>
        </a:spcAft>
        <a:defRPr sz="3600">
          <a:solidFill>
            <a:schemeClr val="tx2"/>
          </a:solidFill>
          <a:latin typeface="Arial" charset="0"/>
        </a:defRPr>
      </a:lvl2pPr>
      <a:lvl3pPr algn="ctr" rtl="0" eaLnBrk="0" fontAlgn="base" hangingPunct="0">
        <a:spcBef>
          <a:spcPct val="0"/>
        </a:spcBef>
        <a:spcAft>
          <a:spcPct val="0"/>
        </a:spcAft>
        <a:defRPr sz="3600">
          <a:solidFill>
            <a:schemeClr val="tx2"/>
          </a:solidFill>
          <a:latin typeface="Arial" charset="0"/>
        </a:defRPr>
      </a:lvl3pPr>
      <a:lvl4pPr algn="ctr" rtl="0" eaLnBrk="0" fontAlgn="base" hangingPunct="0">
        <a:spcBef>
          <a:spcPct val="0"/>
        </a:spcBef>
        <a:spcAft>
          <a:spcPct val="0"/>
        </a:spcAft>
        <a:defRPr sz="3600">
          <a:solidFill>
            <a:schemeClr val="tx2"/>
          </a:solidFill>
          <a:latin typeface="Arial" charset="0"/>
        </a:defRPr>
      </a:lvl4pPr>
      <a:lvl5pPr algn="ctr" rtl="0" eaLnBrk="0" fontAlgn="base" hangingPunct="0">
        <a:spcBef>
          <a:spcPct val="0"/>
        </a:spcBef>
        <a:spcAft>
          <a:spcPct val="0"/>
        </a:spcAft>
        <a:defRPr sz="3600">
          <a:solidFill>
            <a:schemeClr val="tx2"/>
          </a:solidFill>
          <a:latin typeface="Arial" charset="0"/>
        </a:defRPr>
      </a:lvl5pPr>
      <a:lvl6pPr marL="457200" algn="ctr" rtl="0" fontAlgn="base">
        <a:spcBef>
          <a:spcPct val="0"/>
        </a:spcBef>
        <a:spcAft>
          <a:spcPct val="0"/>
        </a:spcAft>
        <a:defRPr sz="3600">
          <a:solidFill>
            <a:schemeClr val="tx2"/>
          </a:solidFill>
          <a:latin typeface="Arial" charset="0"/>
        </a:defRPr>
      </a:lvl6pPr>
      <a:lvl7pPr marL="914400" algn="ctr" rtl="0" fontAlgn="base">
        <a:spcBef>
          <a:spcPct val="0"/>
        </a:spcBef>
        <a:spcAft>
          <a:spcPct val="0"/>
        </a:spcAft>
        <a:defRPr sz="3600">
          <a:solidFill>
            <a:schemeClr val="tx2"/>
          </a:solidFill>
          <a:latin typeface="Arial" charset="0"/>
        </a:defRPr>
      </a:lvl7pPr>
      <a:lvl8pPr marL="1371600" algn="ctr" rtl="0" fontAlgn="base">
        <a:spcBef>
          <a:spcPct val="0"/>
        </a:spcBef>
        <a:spcAft>
          <a:spcPct val="0"/>
        </a:spcAft>
        <a:defRPr sz="3600">
          <a:solidFill>
            <a:schemeClr val="tx2"/>
          </a:solidFill>
          <a:latin typeface="Arial" charset="0"/>
        </a:defRPr>
      </a:lvl8pPr>
      <a:lvl9pPr marL="1828800" algn="ctr" rtl="0" fontAlgn="base">
        <a:spcBef>
          <a:spcPct val="0"/>
        </a:spcBef>
        <a:spcAft>
          <a:spcPct val="0"/>
        </a:spcAft>
        <a:defRPr sz="36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Чувар места за наслов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sr-Cyrl-CS" smtClean="0"/>
              <a:t>Кликните и уредите наслов</a:t>
            </a:r>
            <a:endParaRPr lang="sr-Latn-CS" smtClean="0"/>
          </a:p>
        </p:txBody>
      </p:sp>
      <p:sp>
        <p:nvSpPr>
          <p:cNvPr id="2051" name="Чувар места за 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sr-Cyrl-CS" smtClean="0"/>
              <a:t>Уредите стил текста мастера</a:t>
            </a:r>
          </a:p>
          <a:p>
            <a:pPr lvl="1"/>
            <a:r>
              <a:rPr lang="sr-Cyrl-CS" smtClean="0"/>
              <a:t>Други ниво</a:t>
            </a:r>
          </a:p>
          <a:p>
            <a:pPr lvl="2"/>
            <a:r>
              <a:rPr lang="sr-Cyrl-CS" smtClean="0"/>
              <a:t>Трећи ниво</a:t>
            </a:r>
          </a:p>
          <a:p>
            <a:pPr lvl="3"/>
            <a:r>
              <a:rPr lang="sr-Cyrl-CS" smtClean="0"/>
              <a:t>Четврти ниво</a:t>
            </a:r>
          </a:p>
          <a:p>
            <a:pPr lvl="4"/>
            <a:r>
              <a:rPr lang="sr-Cyrl-CS" smtClean="0"/>
              <a:t>Пети ниво</a:t>
            </a:r>
            <a:endParaRPr lang="sr-Latn-CS" smtClean="0"/>
          </a:p>
        </p:txBody>
      </p:sp>
      <p:sp>
        <p:nvSpPr>
          <p:cNvPr id="4" name="Чувар места за дату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p>
        </p:txBody>
      </p:sp>
      <p:sp>
        <p:nvSpPr>
          <p:cNvPr id="5" name="Чувар места за подножје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Чувар места за број слај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smtClean="0">
                <a:solidFill>
                  <a:schemeClr val="tx1">
                    <a:tint val="75000"/>
                  </a:schemeClr>
                </a:solidFill>
              </a:defRPr>
            </a:lvl1pPr>
          </a:lstStyle>
          <a:p>
            <a:pPr>
              <a:defRPr/>
            </a:pPr>
            <a:fld id="{22803559-47D9-4EE3-9080-8C4A9858DCDE}"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9" r:id="rId12"/>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4" Type="http://schemas.openxmlformats.org/officeDocument/2006/relationships/image" Target="../media/image3.png"/><Relationship Id="rId5" Type="http://schemas.microsoft.com/office/2007/relationships/hdphoto" Target="../media/hdphoto2.wdp"/><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12.jpe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395536" y="-3178"/>
            <a:ext cx="8229600" cy="5680075"/>
          </a:xfrm>
        </p:spPr>
        <p:txBody>
          <a:bodyPr/>
          <a:lstStyle/>
          <a:p>
            <a:pPr eaLnBrk="1" hangingPunct="1">
              <a:spcBef>
                <a:spcPct val="20000"/>
              </a:spcBef>
              <a:defRPr/>
            </a:pPr>
            <a:r>
              <a:rPr lang="en-US" sz="2000" dirty="0" smtClean="0">
                <a:latin typeface="Times New Roman" pitchFamily="18" charset="0"/>
                <a:cs typeface="Times New Roman" pitchFamily="18" charset="0"/>
              </a:rPr>
              <a:t>ОСНОВНЕ СТРУКОВНЕ СТУДИЈЕ</a:t>
            </a:r>
            <a:r>
              <a:rPr lang="en-US" sz="2000" dirty="0" smtClean="0">
                <a:latin typeface="Times New Roman" pitchFamily="18" charset="0"/>
                <a:cs typeface="Times New Roman" pitchFamily="18" charset="0"/>
              </a:rPr>
              <a:t/>
            </a:r>
            <a:br>
              <a:rPr lang="en-US" sz="2000" dirty="0" smtClean="0">
                <a:latin typeface="Times New Roman" pitchFamily="18" charset="0"/>
                <a:cs typeface="Times New Roman" pitchFamily="18" charset="0"/>
              </a:rPr>
            </a:br>
            <a:r>
              <a:rPr lang="hr-HR" sz="2000" dirty="0" smtClean="0">
                <a:solidFill>
                  <a:schemeClr val="tx1"/>
                </a:solidFill>
                <a:latin typeface="Times New Roman" pitchFamily="18" charset="0"/>
                <a:cs typeface="Times New Roman" pitchFamily="18" charset="0"/>
              </a:rPr>
              <a:t>ИНТЕРНА </a:t>
            </a:r>
            <a:r>
              <a:rPr lang="hr-HR" sz="2000" dirty="0">
                <a:solidFill>
                  <a:schemeClr val="tx1"/>
                </a:solidFill>
                <a:latin typeface="Times New Roman" pitchFamily="18" charset="0"/>
                <a:cs typeface="Times New Roman" pitchFamily="18" charset="0"/>
              </a:rPr>
              <a:t>МЕДИЦИНА </a:t>
            </a:r>
            <a:r>
              <a:rPr lang="hr-HR" sz="2000">
                <a:solidFill>
                  <a:schemeClr val="tx1"/>
                </a:solidFill>
                <a:latin typeface="Times New Roman" pitchFamily="18" charset="0"/>
                <a:cs typeface="Times New Roman" pitchFamily="18" charset="0"/>
              </a:rPr>
              <a:t>СА </a:t>
            </a:r>
            <a:r>
              <a:rPr lang="hr-HR" sz="2000" smtClean="0">
                <a:solidFill>
                  <a:schemeClr val="tx1"/>
                </a:solidFill>
                <a:latin typeface="Times New Roman" pitchFamily="18" charset="0"/>
                <a:cs typeface="Times New Roman" pitchFamily="18" charset="0"/>
              </a:rPr>
              <a:t>НЕГОМ</a:t>
            </a:r>
            <a:r>
              <a:rPr lang="x-none" sz="2000" dirty="0">
                <a:solidFill>
                  <a:schemeClr val="tx1"/>
                </a:solidFill>
                <a:latin typeface="Times New Roman" pitchFamily="18" charset="0"/>
                <a:cs typeface="Times New Roman" pitchFamily="18" charset="0"/>
              </a:rPr>
              <a:t/>
            </a:r>
            <a:br>
              <a:rPr lang="x-none" sz="2000" dirty="0">
                <a:solidFill>
                  <a:schemeClr val="tx1"/>
                </a:solidFill>
                <a:latin typeface="Times New Roman" pitchFamily="18" charset="0"/>
                <a:cs typeface="Times New Roman" pitchFamily="18" charset="0"/>
              </a:rPr>
            </a:br>
            <a:r>
              <a:rPr lang="x-none" sz="2000" dirty="0" smtClean="0">
                <a:solidFill>
                  <a:schemeClr val="tx1"/>
                </a:solidFill>
                <a:latin typeface="Times New Roman" pitchFamily="18" charset="0"/>
                <a:cs typeface="Times New Roman" pitchFamily="18" charset="0"/>
              </a:rPr>
              <a:t/>
            </a:r>
            <a:br>
              <a:rPr lang="x-none" sz="2000" dirty="0" smtClean="0">
                <a:solidFill>
                  <a:schemeClr val="tx1"/>
                </a:solidFill>
                <a:latin typeface="Times New Roman" pitchFamily="18" charset="0"/>
                <a:cs typeface="Times New Roman" pitchFamily="18" charset="0"/>
              </a:rPr>
            </a:br>
            <a:r>
              <a:rPr lang="hr-HR" sz="1600" dirty="0">
                <a:solidFill>
                  <a:schemeClr val="tx1"/>
                </a:solidFill>
                <a:latin typeface="Times New Roman" pitchFamily="18" charset="0"/>
                <a:cs typeface="Times New Roman" pitchFamily="18" charset="0"/>
              </a:rPr>
              <a:t>ДРУГА</a:t>
            </a:r>
            <a:r>
              <a:rPr lang="sr-Cyrl-CS" sz="1600" dirty="0">
                <a:solidFill>
                  <a:schemeClr val="tx1"/>
                </a:solidFill>
                <a:latin typeface="Times New Roman" pitchFamily="18" charset="0"/>
                <a:cs typeface="Times New Roman" pitchFamily="18" charset="0"/>
              </a:rPr>
              <a:t> ГОДИНА </a:t>
            </a:r>
            <a:r>
              <a:rPr lang="sr-Cyrl-CS" sz="1600" dirty="0" smtClean="0">
                <a:solidFill>
                  <a:schemeClr val="tx1"/>
                </a:solidFill>
                <a:latin typeface="Times New Roman" pitchFamily="18" charset="0"/>
                <a:cs typeface="Times New Roman" pitchFamily="18" charset="0"/>
              </a:rPr>
              <a:t>СТУДИЈА</a:t>
            </a:r>
            <a:r>
              <a:rPr lang="hr-HR" sz="1600" dirty="0" smtClean="0">
                <a:solidFill>
                  <a:schemeClr val="tx1"/>
                </a:solidFill>
                <a:latin typeface="Times New Roman" pitchFamily="18" charset="0"/>
                <a:cs typeface="Times New Roman" pitchFamily="18" charset="0"/>
              </a:rPr>
              <a:t/>
            </a:r>
            <a:br>
              <a:rPr lang="hr-HR" sz="1600" dirty="0" smtClean="0">
                <a:solidFill>
                  <a:schemeClr val="tx1"/>
                </a:solidFill>
                <a:latin typeface="Times New Roman" pitchFamily="18" charset="0"/>
                <a:cs typeface="Times New Roman" pitchFamily="18" charset="0"/>
              </a:rPr>
            </a:br>
            <a:r>
              <a:rPr lang="hr-HR" sz="1800" dirty="0">
                <a:solidFill>
                  <a:schemeClr val="tx1"/>
                </a:solidFill>
                <a:latin typeface="Times New Roman" pitchFamily="18" charset="0"/>
                <a:cs typeface="Times New Roman" pitchFamily="18" charset="0"/>
              </a:rPr>
              <a:t/>
            </a:r>
            <a:br>
              <a:rPr lang="hr-HR" sz="1800" dirty="0">
                <a:solidFill>
                  <a:schemeClr val="tx1"/>
                </a:solidFill>
                <a:latin typeface="Times New Roman" pitchFamily="18" charset="0"/>
                <a:cs typeface="Times New Roman" pitchFamily="18" charset="0"/>
              </a:rPr>
            </a:br>
            <a:r>
              <a:rPr lang="sr-Cyrl-CS" sz="1800" b="1"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
            </a:r>
            <a:br>
              <a:rPr lang="en-US" sz="2400" dirty="0" smtClean="0">
                <a:latin typeface="Times New Roman" pitchFamily="18" charset="0"/>
                <a:cs typeface="Times New Roman" pitchFamily="18" charset="0"/>
              </a:rPr>
            </a:br>
            <a:r>
              <a:rPr lang="en-US" sz="2800" kern="1200" dirty="0" err="1" smtClean="0">
                <a:solidFill>
                  <a:prstClr val="black"/>
                </a:solidFill>
                <a:latin typeface="Times New Roman" pitchFamily="18" charset="0"/>
                <a:cs typeface="Times New Roman" pitchFamily="18" charset="0"/>
              </a:rPr>
              <a:t>Болести</a:t>
            </a:r>
            <a:r>
              <a:rPr lang="en-US" sz="2800" kern="1200" dirty="0" smtClean="0">
                <a:solidFill>
                  <a:prstClr val="black"/>
                </a:solidFill>
                <a:latin typeface="Times New Roman" pitchFamily="18" charset="0"/>
                <a:cs typeface="Times New Roman" pitchFamily="18" charset="0"/>
              </a:rPr>
              <a:t> </a:t>
            </a:r>
            <a:r>
              <a:rPr lang="en-US" sz="2800" kern="1200" dirty="0" err="1" smtClean="0">
                <a:solidFill>
                  <a:prstClr val="black"/>
                </a:solidFill>
                <a:latin typeface="Times New Roman" pitchFamily="18" charset="0"/>
                <a:cs typeface="Times New Roman" pitchFamily="18" charset="0"/>
              </a:rPr>
              <a:t>перикарда</a:t>
            </a:r>
            <a:r>
              <a:rPr lang="en-US" sz="2800" kern="1200" dirty="0" smtClean="0">
                <a:solidFill>
                  <a:prstClr val="black"/>
                </a:solidFill>
                <a:latin typeface="Times New Roman" pitchFamily="18" charset="0"/>
                <a:cs typeface="Times New Roman" pitchFamily="18" charset="0"/>
              </a:rPr>
              <a:t>, </a:t>
            </a:r>
            <a:r>
              <a:rPr lang="en-US" sz="2800" kern="1200" dirty="0" err="1" smtClean="0">
                <a:solidFill>
                  <a:prstClr val="black"/>
                </a:solidFill>
                <a:latin typeface="Times New Roman" pitchFamily="18" charset="0"/>
                <a:cs typeface="Times New Roman" pitchFamily="18" charset="0"/>
              </a:rPr>
              <a:t>миокарда</a:t>
            </a:r>
            <a:r>
              <a:rPr lang="en-US" sz="2800" kern="1200" dirty="0" smtClean="0">
                <a:solidFill>
                  <a:prstClr val="black"/>
                </a:solidFill>
                <a:latin typeface="Times New Roman" pitchFamily="18" charset="0"/>
                <a:cs typeface="Times New Roman" pitchFamily="18" charset="0"/>
              </a:rPr>
              <a:t>, </a:t>
            </a:r>
            <a:r>
              <a:rPr lang="en-US" sz="2800" kern="1200" dirty="0" err="1" smtClean="0">
                <a:solidFill>
                  <a:prstClr val="black"/>
                </a:solidFill>
                <a:latin typeface="Times New Roman" pitchFamily="18" charset="0"/>
                <a:cs typeface="Times New Roman" pitchFamily="18" charset="0"/>
              </a:rPr>
              <a:t>ендокарда</a:t>
            </a:r>
            <a:r>
              <a:rPr lang="en-US" sz="2900" kern="1200" dirty="0" smtClean="0">
                <a:solidFill>
                  <a:prstClr val="black"/>
                </a:solidFill>
                <a:latin typeface="Times New Roman" pitchFamily="18" charset="0"/>
                <a:cs typeface="Times New Roman" pitchFamily="18" charset="0"/>
              </a:rPr>
              <a:t/>
            </a:r>
            <a:br>
              <a:rPr lang="en-US" sz="2900" kern="1200" dirty="0" smtClean="0">
                <a:solidFill>
                  <a:prstClr val="black"/>
                </a:solidFill>
                <a:latin typeface="Times New Roman" pitchFamily="18" charset="0"/>
                <a:cs typeface="Times New Roman" pitchFamily="18" charset="0"/>
              </a:rPr>
            </a:br>
            <a:r>
              <a:rPr lang="x-none" sz="2400" dirty="0" smtClean="0">
                <a:solidFill>
                  <a:srgbClr val="000000"/>
                </a:solidFill>
              </a:rPr>
              <a:t/>
            </a:r>
            <a:br>
              <a:rPr lang="x-none" sz="2400" dirty="0" smtClean="0">
                <a:solidFill>
                  <a:srgbClr val="000000"/>
                </a:solidFill>
              </a:rPr>
            </a:br>
            <a:r>
              <a:rPr lang="hr-HR" sz="2000" dirty="0" err="1">
                <a:solidFill>
                  <a:srgbClr val="000000"/>
                </a:solidFill>
                <a:latin typeface="Times" charset="0"/>
                <a:ea typeface="Times" charset="0"/>
                <a:cs typeface="Times" charset="0"/>
              </a:rPr>
              <a:t>Д</a:t>
            </a:r>
            <a:r>
              <a:rPr lang="hr-HR" sz="2000" dirty="0" err="1" smtClean="0">
                <a:solidFill>
                  <a:srgbClr val="000000"/>
                </a:solidFill>
                <a:latin typeface="Times" charset="0"/>
                <a:ea typeface="Times" charset="0"/>
                <a:cs typeface="Times" charset="0"/>
              </a:rPr>
              <a:t>оц</a:t>
            </a:r>
            <a:r>
              <a:rPr lang="x-none" sz="2000" dirty="0" smtClean="0">
                <a:solidFill>
                  <a:srgbClr val="000000"/>
                </a:solidFill>
                <a:latin typeface="Times" charset="0"/>
                <a:ea typeface="Times" charset="0"/>
                <a:cs typeface="Times" charset="0"/>
              </a:rPr>
              <a:t>. др </a:t>
            </a:r>
            <a:r>
              <a:rPr lang="hr-HR" sz="2000" dirty="0" err="1" smtClean="0">
                <a:solidFill>
                  <a:srgbClr val="000000"/>
                </a:solidFill>
                <a:latin typeface="Times" charset="0"/>
                <a:ea typeface="Times" charset="0"/>
                <a:cs typeface="Times" charset="0"/>
              </a:rPr>
              <a:t>Миодраг</a:t>
            </a:r>
            <a:r>
              <a:rPr lang="hr-HR" sz="2000" dirty="0" smtClean="0">
                <a:solidFill>
                  <a:srgbClr val="000000"/>
                </a:solidFill>
                <a:latin typeface="Times" charset="0"/>
                <a:ea typeface="Times" charset="0"/>
                <a:cs typeface="Times" charset="0"/>
              </a:rPr>
              <a:t> </a:t>
            </a:r>
            <a:r>
              <a:rPr lang="hr-HR" sz="2000" dirty="0" err="1" smtClean="0">
                <a:solidFill>
                  <a:srgbClr val="000000"/>
                </a:solidFill>
                <a:latin typeface="Times" charset="0"/>
                <a:ea typeface="Times" charset="0"/>
                <a:cs typeface="Times" charset="0"/>
              </a:rPr>
              <a:t>Срећковић</a:t>
            </a:r>
            <a:r>
              <a:rPr lang="x-none" sz="2000" dirty="0" smtClean="0">
                <a:solidFill>
                  <a:srgbClr val="000000"/>
                </a:solidFill>
                <a:latin typeface="Times" charset="0"/>
                <a:ea typeface="Times" charset="0"/>
                <a:cs typeface="Times" charset="0"/>
              </a:rPr>
              <a:t/>
            </a:r>
            <a:br>
              <a:rPr lang="x-none" sz="2000" dirty="0" smtClean="0">
                <a:solidFill>
                  <a:srgbClr val="000000"/>
                </a:solidFill>
                <a:latin typeface="Times" charset="0"/>
                <a:ea typeface="Times" charset="0"/>
                <a:cs typeface="Times" charset="0"/>
              </a:rPr>
            </a:br>
            <a:r>
              <a:rPr lang="en-US" sz="2400" dirty="0" smtClean="0">
                <a:solidFill>
                  <a:srgbClr val="000000"/>
                </a:solidFill>
              </a:rPr>
              <a:t>  </a:t>
            </a:r>
            <a:endParaRPr lang="en-US" sz="2400" dirty="0" smtClean="0">
              <a:ea typeface="DFKai-SB" pitchFamily="65" charset="-12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
          <p:cNvSpPr>
            <a:spLocks noGrp="1" noChangeArrowheads="1"/>
          </p:cNvSpPr>
          <p:nvPr>
            <p:ph type="title"/>
          </p:nvPr>
        </p:nvSpPr>
        <p:spPr>
          <a:xfrm>
            <a:off x="539552" y="692696"/>
            <a:ext cx="8229600" cy="1143000"/>
          </a:xfrm>
        </p:spPr>
        <p:txBody>
          <a:bodyPr/>
          <a:lstStyle/>
          <a:p>
            <a:endParaRPr lang="sr-Cyrl-CS" sz="2800" dirty="0" smtClean="0">
              <a:latin typeface="Times New Roman" pitchFamily="18" charset="0"/>
              <a:cs typeface="Times New Roman" pitchFamily="18" charset="0"/>
            </a:endParaRPr>
          </a:p>
        </p:txBody>
      </p:sp>
      <p:sp>
        <p:nvSpPr>
          <p:cNvPr id="18435" name="Rectangle 5"/>
          <p:cNvSpPr>
            <a:spLocks noGrp="1" noChangeArrowheads="1"/>
          </p:cNvSpPr>
          <p:nvPr>
            <p:ph idx="1"/>
          </p:nvPr>
        </p:nvSpPr>
        <p:spPr>
          <a:xfrm>
            <a:off x="0" y="908720"/>
            <a:ext cx="8229600" cy="5040312"/>
          </a:xfrm>
        </p:spPr>
        <p:txBody>
          <a:bodyPr/>
          <a:lstStyle/>
          <a:p>
            <a:pPr>
              <a:lnSpc>
                <a:spcPct val="90000"/>
              </a:lnSpc>
            </a:pPr>
            <a:endParaRPr lang="hr-HR" sz="1800" dirty="0" smtClean="0">
              <a:latin typeface="Times New Roman" pitchFamily="18" charset="0"/>
              <a:cs typeface="Times New Roman" pitchFamily="18" charset="0"/>
            </a:endParaRPr>
          </a:p>
          <a:p>
            <a:pPr>
              <a:lnSpc>
                <a:spcPct val="90000"/>
              </a:lnSpc>
            </a:pPr>
            <a:r>
              <a:rPr lang="mr-IN" sz="1800" dirty="0" err="1">
                <a:latin typeface="Times New Roman" pitchFamily="18" charset="0"/>
                <a:cs typeface="Times New Roman" pitchFamily="18" charset="0"/>
              </a:rPr>
              <a:t>Ехокардиографија</a:t>
            </a:r>
            <a:r>
              <a:rPr lang="mr-IN" sz="1800" dirty="0">
                <a:latin typeface="Times New Roman" pitchFamily="18" charset="0"/>
                <a:cs typeface="Times New Roman" pitchFamily="18" charset="0"/>
              </a:rPr>
              <a:t> </a:t>
            </a:r>
            <a:r>
              <a:rPr lang="mr-IN" sz="1800" dirty="0" err="1">
                <a:latin typeface="Times New Roman" pitchFamily="18" charset="0"/>
                <a:cs typeface="Times New Roman" pitchFamily="18" charset="0"/>
              </a:rPr>
              <a:t>је</a:t>
            </a:r>
            <a:r>
              <a:rPr lang="mr-IN" sz="1800" dirty="0">
                <a:latin typeface="Times New Roman" pitchFamily="18" charset="0"/>
                <a:cs typeface="Times New Roman" pitchFamily="18" charset="0"/>
              </a:rPr>
              <a:t> </a:t>
            </a:r>
            <a:r>
              <a:rPr lang="mr-IN" sz="1800" dirty="0" err="1">
                <a:latin typeface="Times New Roman" pitchFamily="18" charset="0"/>
                <a:cs typeface="Times New Roman" pitchFamily="18" charset="0"/>
              </a:rPr>
              <a:t>нормална</a:t>
            </a:r>
            <a:r>
              <a:rPr lang="mr-IN" sz="1800" dirty="0">
                <a:latin typeface="Times New Roman" pitchFamily="18" charset="0"/>
                <a:cs typeface="Times New Roman" pitchFamily="18" charset="0"/>
              </a:rPr>
              <a:t> </a:t>
            </a:r>
            <a:r>
              <a:rPr lang="mr-IN" sz="1800" dirty="0" err="1">
                <a:latin typeface="Times New Roman" pitchFamily="18" charset="0"/>
                <a:cs typeface="Times New Roman" pitchFamily="18" charset="0"/>
              </a:rPr>
              <a:t>код</a:t>
            </a:r>
            <a:r>
              <a:rPr lang="mr-IN" sz="1800" dirty="0">
                <a:latin typeface="Times New Roman" pitchFamily="18" charset="0"/>
                <a:cs typeface="Times New Roman" pitchFamily="18" charset="0"/>
              </a:rPr>
              <a:t> </a:t>
            </a:r>
            <a:r>
              <a:rPr lang="mr-IN" sz="1800" dirty="0" err="1">
                <a:latin typeface="Times New Roman" pitchFamily="18" charset="0"/>
                <a:cs typeface="Times New Roman" pitchFamily="18" charset="0"/>
              </a:rPr>
              <a:t>већине</a:t>
            </a:r>
            <a:r>
              <a:rPr lang="mr-IN" sz="1800" dirty="0">
                <a:latin typeface="Times New Roman" pitchFamily="18" charset="0"/>
                <a:cs typeface="Times New Roman" pitchFamily="18" charset="0"/>
              </a:rPr>
              <a:t> </a:t>
            </a:r>
            <a:r>
              <a:rPr lang="mr-IN" sz="1800" dirty="0" err="1">
                <a:latin typeface="Times New Roman" pitchFamily="18" charset="0"/>
                <a:cs typeface="Times New Roman" pitchFamily="18" charset="0"/>
              </a:rPr>
              <a:t>болесника</a:t>
            </a:r>
            <a:r>
              <a:rPr lang="mr-IN" sz="1800" dirty="0">
                <a:latin typeface="Times New Roman" pitchFamily="18" charset="0"/>
                <a:cs typeface="Times New Roman" pitchFamily="18" charset="0"/>
              </a:rPr>
              <a:t> </a:t>
            </a:r>
            <a:r>
              <a:rPr lang="mr-IN" sz="1800" dirty="0" err="1">
                <a:latin typeface="Times New Roman" pitchFamily="18" charset="0"/>
                <a:cs typeface="Times New Roman" pitchFamily="18" charset="0"/>
              </a:rPr>
              <a:t>са</a:t>
            </a:r>
            <a:r>
              <a:rPr lang="mr-IN" sz="1800" dirty="0">
                <a:latin typeface="Times New Roman" pitchFamily="18" charset="0"/>
                <a:cs typeface="Times New Roman" pitchFamily="18" charset="0"/>
              </a:rPr>
              <a:t> </a:t>
            </a:r>
            <a:r>
              <a:rPr lang="mr-IN" sz="1800" dirty="0" err="1">
                <a:latin typeface="Times New Roman" pitchFamily="18" charset="0"/>
                <a:cs typeface="Times New Roman" pitchFamily="18" charset="0"/>
              </a:rPr>
              <a:t>акутним</a:t>
            </a:r>
            <a:r>
              <a:rPr lang="mr-IN" sz="1800" dirty="0">
                <a:latin typeface="Times New Roman" pitchFamily="18" charset="0"/>
                <a:cs typeface="Times New Roman" pitchFamily="18" charset="0"/>
              </a:rPr>
              <a:t> </a:t>
            </a:r>
            <a:r>
              <a:rPr lang="mr-IN" sz="1800" dirty="0" err="1">
                <a:latin typeface="Times New Roman" pitchFamily="18" charset="0"/>
                <a:cs typeface="Times New Roman" pitchFamily="18" charset="0"/>
              </a:rPr>
              <a:t>идопатским</a:t>
            </a:r>
            <a:r>
              <a:rPr lang="mr-IN" sz="1800" dirty="0">
                <a:latin typeface="Times New Roman" pitchFamily="18" charset="0"/>
                <a:cs typeface="Times New Roman" pitchFamily="18" charset="0"/>
              </a:rPr>
              <a:t> </a:t>
            </a:r>
            <a:r>
              <a:rPr lang="mr-IN" sz="1800" dirty="0" err="1" smtClean="0">
                <a:latin typeface="Times New Roman" pitchFamily="18" charset="0"/>
                <a:cs typeface="Times New Roman" pitchFamily="18" charset="0"/>
              </a:rPr>
              <a:t>перикардитисом</a:t>
            </a:r>
            <a:r>
              <a:rPr lang="mr-IN" sz="1800" dirty="0" smtClean="0">
                <a:latin typeface="Times New Roman" pitchFamily="18" charset="0"/>
                <a:cs typeface="Times New Roman" pitchFamily="18" charset="0"/>
              </a:rPr>
              <a:t> </a:t>
            </a:r>
            <a:r>
              <a:rPr lang="mr-IN" sz="1800" dirty="0" err="1">
                <a:latin typeface="Times New Roman" pitchFamily="18" charset="0"/>
                <a:cs typeface="Times New Roman" pitchFamily="18" charset="0"/>
              </a:rPr>
              <a:t>или</a:t>
            </a:r>
            <a:r>
              <a:rPr lang="mr-IN" sz="1800" dirty="0">
                <a:latin typeface="Times New Roman" pitchFamily="18" charset="0"/>
                <a:cs typeface="Times New Roman" pitchFamily="18" charset="0"/>
              </a:rPr>
              <a:t> </a:t>
            </a:r>
            <a:r>
              <a:rPr lang="mr-IN" sz="1800" dirty="0" err="1">
                <a:latin typeface="Times New Roman" pitchFamily="18" charset="0"/>
                <a:cs typeface="Times New Roman" pitchFamily="18" charset="0"/>
              </a:rPr>
              <a:t>се</a:t>
            </a:r>
            <a:r>
              <a:rPr lang="mr-IN" sz="1800" dirty="0">
                <a:latin typeface="Times New Roman" pitchFamily="18" charset="0"/>
                <a:cs typeface="Times New Roman" pitchFamily="18" charset="0"/>
              </a:rPr>
              <a:t> </a:t>
            </a:r>
            <a:r>
              <a:rPr lang="mr-IN" sz="1800" dirty="0" err="1">
                <a:latin typeface="Times New Roman" pitchFamily="18" charset="0"/>
                <a:cs typeface="Times New Roman" pitchFamily="18" charset="0"/>
              </a:rPr>
              <a:t>установи</a:t>
            </a:r>
            <a:r>
              <a:rPr lang="mr-IN" sz="1800" dirty="0">
                <a:latin typeface="Times New Roman" pitchFamily="18" charset="0"/>
                <a:cs typeface="Times New Roman" pitchFamily="18" charset="0"/>
              </a:rPr>
              <a:t> </a:t>
            </a:r>
            <a:r>
              <a:rPr lang="mr-IN" sz="1800" dirty="0" err="1">
                <a:latin typeface="Times New Roman" pitchFamily="18" charset="0"/>
                <a:cs typeface="Times New Roman" pitchFamily="18" charset="0"/>
              </a:rPr>
              <a:t>присуство</a:t>
            </a:r>
            <a:r>
              <a:rPr lang="mr-IN" sz="1800" dirty="0">
                <a:latin typeface="Times New Roman" pitchFamily="18" charset="0"/>
                <a:cs typeface="Times New Roman" pitchFamily="18" charset="0"/>
              </a:rPr>
              <a:t> </a:t>
            </a:r>
            <a:r>
              <a:rPr lang="mr-IN" sz="1800" dirty="0" err="1">
                <a:latin typeface="Times New Roman" pitchFamily="18" charset="0"/>
                <a:cs typeface="Times New Roman" pitchFamily="18" charset="0"/>
              </a:rPr>
              <a:t>мањег</a:t>
            </a:r>
            <a:r>
              <a:rPr lang="mr-IN" sz="1800" dirty="0">
                <a:latin typeface="Times New Roman" pitchFamily="18" charset="0"/>
                <a:cs typeface="Times New Roman" pitchFamily="18" charset="0"/>
              </a:rPr>
              <a:t> </a:t>
            </a:r>
            <a:r>
              <a:rPr lang="mr-IN" sz="1800" dirty="0" err="1">
                <a:latin typeface="Times New Roman" pitchFamily="18" charset="0"/>
                <a:cs typeface="Times New Roman" pitchFamily="18" charset="0"/>
              </a:rPr>
              <a:t>перикардног</a:t>
            </a:r>
            <a:r>
              <a:rPr lang="mr-IN" sz="1800" dirty="0">
                <a:latin typeface="Times New Roman" pitchFamily="18" charset="0"/>
                <a:cs typeface="Times New Roman" pitchFamily="18" charset="0"/>
              </a:rPr>
              <a:t> </a:t>
            </a:r>
            <a:r>
              <a:rPr lang="mr-IN" sz="1800" dirty="0" err="1">
                <a:latin typeface="Times New Roman" pitchFamily="18" charset="0"/>
                <a:cs typeface="Times New Roman" pitchFamily="18" charset="0"/>
              </a:rPr>
              <a:t>излива</a:t>
            </a:r>
            <a:r>
              <a:rPr lang="mr-IN" sz="1800" dirty="0">
                <a:latin typeface="Times New Roman" pitchFamily="18" charset="0"/>
                <a:cs typeface="Times New Roman" pitchFamily="18" charset="0"/>
              </a:rPr>
              <a:t>. </a:t>
            </a:r>
            <a:r>
              <a:rPr lang="mr-IN" sz="1800" dirty="0" err="1">
                <a:latin typeface="Times New Roman" pitchFamily="18" charset="0"/>
                <a:cs typeface="Times New Roman" pitchFamily="18" charset="0"/>
              </a:rPr>
              <a:t>Умерено</a:t>
            </a:r>
            <a:r>
              <a:rPr lang="mr-IN" sz="1800" dirty="0">
                <a:latin typeface="Times New Roman" pitchFamily="18" charset="0"/>
                <a:cs typeface="Times New Roman" pitchFamily="18" charset="0"/>
              </a:rPr>
              <a:t> </a:t>
            </a:r>
            <a:r>
              <a:rPr lang="mr-IN" sz="1800" dirty="0" err="1">
                <a:latin typeface="Times New Roman" pitchFamily="18" charset="0"/>
                <a:cs typeface="Times New Roman" pitchFamily="18" charset="0"/>
              </a:rPr>
              <a:t>велики</a:t>
            </a:r>
            <a:r>
              <a:rPr lang="mr-IN" sz="1800" dirty="0">
                <a:latin typeface="Times New Roman" pitchFamily="18" charset="0"/>
                <a:cs typeface="Times New Roman" pitchFamily="18" charset="0"/>
              </a:rPr>
              <a:t> </a:t>
            </a:r>
            <a:r>
              <a:rPr lang="mr-IN" sz="1800" dirty="0" err="1">
                <a:latin typeface="Times New Roman" pitchFamily="18" charset="0"/>
                <a:cs typeface="Times New Roman" pitchFamily="18" charset="0"/>
              </a:rPr>
              <a:t>перикардни</a:t>
            </a:r>
            <a:r>
              <a:rPr lang="mr-IN" sz="1800" dirty="0">
                <a:latin typeface="Times New Roman" pitchFamily="18" charset="0"/>
                <a:cs typeface="Times New Roman" pitchFamily="18" charset="0"/>
              </a:rPr>
              <a:t> </a:t>
            </a:r>
            <a:r>
              <a:rPr lang="mr-IN" sz="1800" dirty="0" err="1">
                <a:latin typeface="Times New Roman" pitchFamily="18" charset="0"/>
                <a:cs typeface="Times New Roman" pitchFamily="18" charset="0"/>
              </a:rPr>
              <a:t>излив</a:t>
            </a:r>
            <a:r>
              <a:rPr lang="mr-IN" sz="1800" dirty="0">
                <a:latin typeface="Times New Roman" pitchFamily="18" charset="0"/>
                <a:cs typeface="Times New Roman" pitchFamily="18" charset="0"/>
              </a:rPr>
              <a:t>(1-2 </a:t>
            </a:r>
            <a:r>
              <a:rPr lang="mr-IN" sz="1800" dirty="0" err="1">
                <a:latin typeface="Times New Roman" pitchFamily="18" charset="0"/>
                <a:cs typeface="Times New Roman" pitchFamily="18" charset="0"/>
              </a:rPr>
              <a:t>цм</a:t>
            </a:r>
            <a:r>
              <a:rPr lang="mr-IN" sz="1800" dirty="0">
                <a:latin typeface="Times New Roman" pitchFamily="18" charset="0"/>
                <a:cs typeface="Times New Roman" pitchFamily="18" charset="0"/>
              </a:rPr>
              <a:t> </a:t>
            </a:r>
            <a:r>
              <a:rPr lang="mr-IN" sz="1800" dirty="0" err="1">
                <a:latin typeface="Times New Roman" pitchFamily="18" charset="0"/>
                <a:cs typeface="Times New Roman" pitchFamily="18" charset="0"/>
              </a:rPr>
              <a:t>у</a:t>
            </a:r>
            <a:r>
              <a:rPr lang="mr-IN" sz="1800" dirty="0">
                <a:latin typeface="Times New Roman" pitchFamily="18" charset="0"/>
                <a:cs typeface="Times New Roman" pitchFamily="18" charset="0"/>
              </a:rPr>
              <a:t> </a:t>
            </a:r>
            <a:r>
              <a:rPr lang="mr-IN" sz="1800" dirty="0" err="1">
                <a:latin typeface="Times New Roman" pitchFamily="18" charset="0"/>
                <a:cs typeface="Times New Roman" pitchFamily="18" charset="0"/>
              </a:rPr>
              <a:t>дијастоли</a:t>
            </a:r>
            <a:r>
              <a:rPr lang="mr-IN" sz="1800" dirty="0">
                <a:latin typeface="Times New Roman" pitchFamily="18" charset="0"/>
                <a:cs typeface="Times New Roman" pitchFamily="18" charset="0"/>
              </a:rPr>
              <a:t>) </a:t>
            </a:r>
            <a:r>
              <a:rPr lang="mr-IN" sz="1800" dirty="0" err="1">
                <a:latin typeface="Times New Roman" pitchFamily="18" charset="0"/>
                <a:cs typeface="Times New Roman" pitchFamily="18" charset="0"/>
              </a:rPr>
              <a:t>или</a:t>
            </a:r>
            <a:r>
              <a:rPr lang="mr-IN" sz="1800" dirty="0">
                <a:latin typeface="Times New Roman" pitchFamily="18" charset="0"/>
                <a:cs typeface="Times New Roman" pitchFamily="18" charset="0"/>
              </a:rPr>
              <a:t> </a:t>
            </a:r>
            <a:r>
              <a:rPr lang="mr-IN" sz="1800" dirty="0" err="1">
                <a:latin typeface="Times New Roman" pitchFamily="18" charset="0"/>
                <a:cs typeface="Times New Roman" pitchFamily="18" charset="0"/>
              </a:rPr>
              <a:t>велики</a:t>
            </a:r>
            <a:r>
              <a:rPr lang="mr-IN" sz="1800" dirty="0">
                <a:latin typeface="Times New Roman" pitchFamily="18" charset="0"/>
                <a:cs typeface="Times New Roman" pitchFamily="18" charset="0"/>
              </a:rPr>
              <a:t> </a:t>
            </a:r>
            <a:r>
              <a:rPr lang="mr-IN" sz="1800" dirty="0" err="1">
                <a:latin typeface="Times New Roman" pitchFamily="18" charset="0"/>
                <a:cs typeface="Times New Roman" pitchFamily="18" charset="0"/>
              </a:rPr>
              <a:t>излив</a:t>
            </a:r>
            <a:r>
              <a:rPr lang="mr-IN" sz="1800" dirty="0">
                <a:latin typeface="Times New Roman" pitchFamily="18" charset="0"/>
                <a:cs typeface="Times New Roman" pitchFamily="18" charset="0"/>
              </a:rPr>
              <a:t> (</a:t>
            </a:r>
            <a:r>
              <a:rPr lang="mr-IN" sz="1800" dirty="0" err="1">
                <a:latin typeface="Times New Roman" pitchFamily="18" charset="0"/>
                <a:cs typeface="Times New Roman" pitchFamily="18" charset="0"/>
              </a:rPr>
              <a:t>преко</a:t>
            </a:r>
            <a:r>
              <a:rPr lang="mr-IN" sz="1800" dirty="0">
                <a:latin typeface="Times New Roman" pitchFamily="18" charset="0"/>
                <a:cs typeface="Times New Roman" pitchFamily="18" charset="0"/>
              </a:rPr>
              <a:t> 2 </a:t>
            </a:r>
            <a:r>
              <a:rPr lang="mr-IN" sz="1800" dirty="0" err="1">
                <a:latin typeface="Times New Roman" pitchFamily="18" charset="0"/>
                <a:cs typeface="Times New Roman" pitchFamily="18" charset="0"/>
              </a:rPr>
              <a:t>цм</a:t>
            </a:r>
            <a:r>
              <a:rPr lang="mr-IN" sz="1800" dirty="0">
                <a:latin typeface="Times New Roman" pitchFamily="18" charset="0"/>
                <a:cs typeface="Times New Roman" pitchFamily="18" charset="0"/>
              </a:rPr>
              <a:t> </a:t>
            </a:r>
            <a:r>
              <a:rPr lang="mr-IN" sz="1800" dirty="0" err="1">
                <a:latin typeface="Times New Roman" pitchFamily="18" charset="0"/>
                <a:cs typeface="Times New Roman" pitchFamily="18" charset="0"/>
              </a:rPr>
              <a:t>у</a:t>
            </a:r>
            <a:r>
              <a:rPr lang="mr-IN" sz="1800" dirty="0">
                <a:latin typeface="Times New Roman" pitchFamily="18" charset="0"/>
                <a:cs typeface="Times New Roman" pitchFamily="18" charset="0"/>
              </a:rPr>
              <a:t> </a:t>
            </a:r>
            <a:r>
              <a:rPr lang="mr-IN" sz="1800" dirty="0" err="1">
                <a:latin typeface="Times New Roman" pitchFamily="18" charset="0"/>
                <a:cs typeface="Times New Roman" pitchFamily="18" charset="0"/>
              </a:rPr>
              <a:t>дијастоли</a:t>
            </a:r>
            <a:r>
              <a:rPr lang="mr-IN" sz="1800" dirty="0">
                <a:latin typeface="Times New Roman" pitchFamily="18" charset="0"/>
                <a:cs typeface="Times New Roman" pitchFamily="18" charset="0"/>
              </a:rPr>
              <a:t>) </a:t>
            </a:r>
            <a:r>
              <a:rPr lang="mr-IN" sz="1800" dirty="0" err="1">
                <a:latin typeface="Times New Roman" pitchFamily="18" charset="0"/>
                <a:cs typeface="Times New Roman" pitchFamily="18" charset="0"/>
              </a:rPr>
              <a:t>често</a:t>
            </a:r>
            <a:r>
              <a:rPr lang="mr-IN" sz="1800" dirty="0">
                <a:latin typeface="Times New Roman" pitchFamily="18" charset="0"/>
                <a:cs typeface="Times New Roman" pitchFamily="18" charset="0"/>
              </a:rPr>
              <a:t> </a:t>
            </a:r>
            <a:r>
              <a:rPr lang="mr-IN" sz="1800" dirty="0" err="1">
                <a:latin typeface="Times New Roman" pitchFamily="18" charset="0"/>
                <a:cs typeface="Times New Roman" pitchFamily="18" charset="0"/>
              </a:rPr>
              <a:t>указују</a:t>
            </a:r>
            <a:r>
              <a:rPr lang="mr-IN" sz="1800" dirty="0">
                <a:latin typeface="Times New Roman" pitchFamily="18" charset="0"/>
                <a:cs typeface="Times New Roman" pitchFamily="18" charset="0"/>
              </a:rPr>
              <a:t> </a:t>
            </a:r>
            <a:r>
              <a:rPr lang="mr-IN" sz="1800" dirty="0" err="1">
                <a:latin typeface="Times New Roman" pitchFamily="18" charset="0"/>
                <a:cs typeface="Times New Roman" pitchFamily="18" charset="0"/>
              </a:rPr>
              <a:t>на</a:t>
            </a:r>
            <a:r>
              <a:rPr lang="mr-IN" sz="1800" dirty="0">
                <a:latin typeface="Times New Roman" pitchFamily="18" charset="0"/>
                <a:cs typeface="Times New Roman" pitchFamily="18" charset="0"/>
              </a:rPr>
              <a:t> </a:t>
            </a:r>
            <a:r>
              <a:rPr lang="mr-IN" sz="1800" dirty="0" err="1" smtClean="0">
                <a:latin typeface="Times New Roman" pitchFamily="18" charset="0"/>
                <a:cs typeface="Times New Roman" pitchFamily="18" charset="0"/>
              </a:rPr>
              <a:t>специфичну</a:t>
            </a:r>
            <a:r>
              <a:rPr lang="hr-HR" sz="1800" dirty="0" smtClean="0">
                <a:latin typeface="Times New Roman" pitchFamily="18" charset="0"/>
                <a:cs typeface="Times New Roman" pitchFamily="18" charset="0"/>
              </a:rPr>
              <a:t> </a:t>
            </a:r>
            <a:r>
              <a:rPr lang="mr-IN" sz="1800" dirty="0" err="1" smtClean="0">
                <a:latin typeface="Times New Roman" pitchFamily="18" charset="0"/>
                <a:cs typeface="Times New Roman" pitchFamily="18" charset="0"/>
              </a:rPr>
              <a:t>патологију</a:t>
            </a:r>
            <a:r>
              <a:rPr lang="mr-IN" sz="1800" dirty="0">
                <a:latin typeface="Times New Roman" pitchFamily="18" charset="0"/>
                <a:cs typeface="Times New Roman" pitchFamily="18" charset="0"/>
              </a:rPr>
              <a:t>. </a:t>
            </a:r>
            <a:endParaRPr lang="hr-HR" sz="1800" dirty="0" smtClean="0">
              <a:latin typeface="Times New Roman" pitchFamily="18" charset="0"/>
              <a:cs typeface="Times New Roman" pitchFamily="18" charset="0"/>
            </a:endParaRPr>
          </a:p>
          <a:p>
            <a:pPr>
              <a:lnSpc>
                <a:spcPct val="90000"/>
              </a:lnSpc>
            </a:pPr>
            <a:r>
              <a:rPr lang="sr-Cyrl-CS" sz="1800" dirty="0" smtClean="0">
                <a:latin typeface="Times New Roman" pitchFamily="18" charset="0"/>
                <a:cs typeface="Times New Roman" pitchFamily="18" charset="0"/>
              </a:rPr>
              <a:t>Наглашени </a:t>
            </a:r>
            <a:r>
              <a:rPr lang="sr-Cyrl-CS" sz="1800" dirty="0" smtClean="0">
                <a:latin typeface="Times New Roman" pitchFamily="18" charset="0"/>
                <a:cs typeface="Times New Roman" pitchFamily="18" charset="0"/>
              </a:rPr>
              <a:t>покрети срца код великих излива- </a:t>
            </a:r>
            <a:r>
              <a:rPr lang="sr-Cyrl-CS" sz="1800" b="1" dirty="0" smtClean="0">
                <a:latin typeface="Times New Roman" pitchFamily="18" charset="0"/>
                <a:cs typeface="Times New Roman" pitchFamily="18" charset="0"/>
              </a:rPr>
              <a:t>феномен клаћења</a:t>
            </a:r>
            <a:r>
              <a:rPr lang="sr-Cyrl-CS" sz="1800" dirty="0" smtClean="0">
                <a:latin typeface="Times New Roman" pitchFamily="18" charset="0"/>
                <a:cs typeface="Times New Roman" pitchFamily="18" charset="0"/>
              </a:rPr>
              <a:t>  </a:t>
            </a:r>
          </a:p>
        </p:txBody>
      </p:sp>
      <p:pic>
        <p:nvPicPr>
          <p:cNvPr id="4" name="Picture 6"/>
          <p:cNvPicPr>
            <a:picLocks noChangeAspect="1" noChangeArrowheads="1"/>
          </p:cNvPicPr>
          <p:nvPr/>
        </p:nvPicPr>
        <p:blipFill>
          <a:blip r:embed="rId2" cstate="print"/>
          <a:srcRect/>
          <a:stretch>
            <a:fillRect/>
          </a:stretch>
        </p:blipFill>
        <p:spPr bwMode="auto">
          <a:xfrm>
            <a:off x="1907704" y="3140968"/>
            <a:ext cx="3600400" cy="3545091"/>
          </a:xfrm>
          <a:prstGeom prst="rect">
            <a:avLst/>
          </a:prstGeom>
          <a:noFill/>
          <a:ln w="9525">
            <a:noFill/>
            <a:miter lim="800000"/>
            <a:headEnd/>
            <a:tailEnd/>
          </a:ln>
          <a:effectLst/>
        </p:spPr>
      </p:pic>
      <p:sp>
        <p:nvSpPr>
          <p:cNvPr id="2" name="Right Arrow 1"/>
          <p:cNvSpPr/>
          <p:nvPr/>
        </p:nvSpPr>
        <p:spPr>
          <a:xfrm rot="2272423">
            <a:off x="1862794" y="4570326"/>
            <a:ext cx="792088" cy="360040"/>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96314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12"/>
          <p:cNvSpPr>
            <a:spLocks noGrp="1" noChangeArrowheads="1"/>
          </p:cNvSpPr>
          <p:nvPr>
            <p:ph type="title"/>
          </p:nvPr>
        </p:nvSpPr>
        <p:spPr>
          <a:xfrm>
            <a:off x="457200" y="857315"/>
            <a:ext cx="7543800" cy="858837"/>
          </a:xfrm>
        </p:spPr>
        <p:txBody>
          <a:bodyPr rtlCol="0">
            <a:normAutofit/>
          </a:bodyPr>
          <a:lstStyle/>
          <a:p>
            <a:pPr fontAlgn="auto">
              <a:spcAft>
                <a:spcPts val="0"/>
              </a:spcAft>
              <a:defRPr/>
            </a:pPr>
            <a:r>
              <a:rPr lang="sr-Cyrl-CS" smtClean="0">
                <a:latin typeface="Times New Roman" pitchFamily="18" charset="0"/>
                <a:cs typeface="Times New Roman" pitchFamily="18" charset="0"/>
              </a:rPr>
              <a:t>Друге дијагностичке методе</a:t>
            </a:r>
          </a:p>
        </p:txBody>
      </p:sp>
      <p:sp>
        <p:nvSpPr>
          <p:cNvPr id="21507" name="Rectangle 13"/>
          <p:cNvSpPr>
            <a:spLocks noGrp="1" noChangeArrowheads="1"/>
          </p:cNvSpPr>
          <p:nvPr>
            <p:ph type="body" sz="half" idx="1"/>
          </p:nvPr>
        </p:nvSpPr>
        <p:spPr>
          <a:xfrm>
            <a:off x="454901" y="2276872"/>
            <a:ext cx="8003232" cy="3221905"/>
          </a:xfrm>
        </p:spPr>
        <p:txBody>
          <a:bodyPr/>
          <a:lstStyle/>
          <a:p>
            <a:r>
              <a:rPr lang="hr-HR" sz="2600" dirty="0" smtClean="0">
                <a:latin typeface="Times New Roman" pitchFamily="18" charset="0"/>
                <a:cs typeface="Times New Roman" pitchFamily="18" charset="0"/>
              </a:rPr>
              <a:t>МС</a:t>
            </a:r>
            <a:r>
              <a:rPr lang="sr-Cyrl-CS" sz="2600" dirty="0" smtClean="0">
                <a:latin typeface="Times New Roman" pitchFamily="18" charset="0"/>
                <a:cs typeface="Times New Roman" pitchFamily="18" charset="0"/>
              </a:rPr>
              <a:t>ЦТ</a:t>
            </a:r>
            <a:endParaRPr lang="sr-Cyrl-CS" sz="2600" dirty="0" smtClean="0">
              <a:latin typeface="Times New Roman" pitchFamily="18" charset="0"/>
              <a:cs typeface="Times New Roman" pitchFamily="18" charset="0"/>
            </a:endParaRPr>
          </a:p>
          <a:p>
            <a:r>
              <a:rPr lang="sr-Cyrl-CS" sz="2600" dirty="0" smtClean="0">
                <a:latin typeface="Times New Roman" pitchFamily="18" charset="0"/>
                <a:cs typeface="Times New Roman" pitchFamily="18" charset="0"/>
              </a:rPr>
              <a:t>МР</a:t>
            </a:r>
          </a:p>
          <a:p>
            <a:r>
              <a:rPr lang="sr-Cyrl-CS" sz="2600" dirty="0" err="1" smtClean="0">
                <a:latin typeface="Times New Roman" pitchFamily="18" charset="0"/>
                <a:cs typeface="Times New Roman" pitchFamily="18" charset="0"/>
              </a:rPr>
              <a:t>Перикардиоцентеза</a:t>
            </a:r>
            <a:endParaRPr lang="sr-Cyrl-CS" sz="2600" dirty="0" smtClean="0">
              <a:latin typeface="Times New Roman" pitchFamily="18" charset="0"/>
              <a:cs typeface="Times New Roman" pitchFamily="18" charset="0"/>
            </a:endParaRPr>
          </a:p>
          <a:p>
            <a:r>
              <a:rPr lang="sr-Cyrl-CS" sz="2600" dirty="0" err="1" smtClean="0">
                <a:latin typeface="Times New Roman" pitchFamily="18" charset="0"/>
                <a:cs typeface="Times New Roman" pitchFamily="18" charset="0"/>
              </a:rPr>
              <a:t>Перикардиоскопија</a:t>
            </a:r>
            <a:endParaRPr lang="sr-Cyrl-CS" sz="2600" dirty="0" smtClean="0">
              <a:latin typeface="Times New Roman" pitchFamily="18" charset="0"/>
              <a:cs typeface="Times New Roman" pitchFamily="18" charset="0"/>
            </a:endParaRPr>
          </a:p>
          <a:p>
            <a:r>
              <a:rPr lang="sr-Cyrl-CS" sz="2600" dirty="0" smtClean="0">
                <a:latin typeface="Times New Roman" pitchFamily="18" charset="0"/>
                <a:cs typeface="Times New Roman" pitchFamily="18" charset="0"/>
              </a:rPr>
              <a:t>Циљана биопсија </a:t>
            </a:r>
            <a:r>
              <a:rPr lang="sr-Cyrl-CS" sz="2600" dirty="0" err="1" smtClean="0">
                <a:latin typeface="Times New Roman" pitchFamily="18" charset="0"/>
                <a:cs typeface="Times New Roman" pitchFamily="18" charset="0"/>
              </a:rPr>
              <a:t>перикарда</a:t>
            </a:r>
            <a:endParaRPr lang="sr-Cyrl-CS" sz="20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4752917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idx="4294967295"/>
          </p:nvPr>
        </p:nvSpPr>
        <p:spPr>
          <a:xfrm>
            <a:off x="971600" y="980728"/>
            <a:ext cx="7043766" cy="1295400"/>
          </a:xfrm>
        </p:spPr>
        <p:txBody>
          <a:bodyPr rtlCol="0">
            <a:normAutofit/>
          </a:bodyPr>
          <a:lstStyle/>
          <a:p>
            <a:pPr fontAlgn="auto">
              <a:spcAft>
                <a:spcPts val="0"/>
              </a:spcAft>
              <a:defRPr/>
            </a:pPr>
            <a:r>
              <a:rPr lang="en-US" sz="3200" dirty="0" err="1" smtClean="0">
                <a:latin typeface="Times New Roman" pitchFamily="18" charset="0"/>
                <a:cs typeface="Times New Roman" pitchFamily="18" charset="0"/>
              </a:rPr>
              <a:t>Фиброзни</a:t>
            </a:r>
            <a:r>
              <a:rPr lang="en-US" sz="3200" dirty="0" smtClean="0">
                <a:latin typeface="Times New Roman" pitchFamily="18" charset="0"/>
                <a:cs typeface="Times New Roman" pitchFamily="18" charset="0"/>
              </a:rPr>
              <a:t> / </a:t>
            </a:r>
            <a:r>
              <a:rPr lang="en-US" sz="3200" dirty="0" err="1" smtClean="0">
                <a:latin typeface="Times New Roman" pitchFamily="18" charset="0"/>
                <a:cs typeface="Times New Roman" pitchFamily="18" charset="0"/>
              </a:rPr>
              <a:t>суви</a:t>
            </a:r>
            <a:r>
              <a:rPr lang="en-US" sz="3200" dirty="0" smtClean="0">
                <a:latin typeface="Times New Roman" pitchFamily="18" charset="0"/>
                <a:cs typeface="Times New Roman" pitchFamily="18" charset="0"/>
              </a:rPr>
              <a:t> / </a:t>
            </a:r>
            <a:r>
              <a:rPr lang="en-US" sz="3200" dirty="0" err="1" smtClean="0">
                <a:latin typeface="Times New Roman" pitchFamily="18" charset="0"/>
                <a:cs typeface="Times New Roman" pitchFamily="18" charset="0"/>
              </a:rPr>
              <a:t>перикардитис</a:t>
            </a:r>
            <a:r>
              <a:rPr lang="sr-Latn-CS" sz="3200" dirty="0" smtClean="0">
                <a:latin typeface="Times New Roman" pitchFamily="18" charset="0"/>
                <a:cs typeface="Times New Roman" pitchFamily="18" charset="0"/>
              </a:rPr>
              <a:t/>
            </a:r>
            <a:br>
              <a:rPr lang="sr-Latn-CS" sz="3200" dirty="0" smtClean="0">
                <a:latin typeface="Times New Roman" pitchFamily="18" charset="0"/>
                <a:cs typeface="Times New Roman" pitchFamily="18" charset="0"/>
              </a:rPr>
            </a:br>
            <a:endParaRPr lang="sr-Latn-CS" sz="3200" dirty="0" smtClean="0">
              <a:latin typeface="Times New Roman" pitchFamily="18" charset="0"/>
              <a:cs typeface="Times New Roman" pitchFamily="18" charset="0"/>
            </a:endParaRPr>
          </a:p>
        </p:txBody>
      </p:sp>
      <p:sp>
        <p:nvSpPr>
          <p:cNvPr id="29699" name="Content Placeholder 2"/>
          <p:cNvSpPr>
            <a:spLocks noGrp="1"/>
          </p:cNvSpPr>
          <p:nvPr>
            <p:ph idx="4294967295"/>
          </p:nvPr>
        </p:nvSpPr>
        <p:spPr>
          <a:xfrm>
            <a:off x="500034" y="1844824"/>
            <a:ext cx="7729566" cy="5643562"/>
          </a:xfrm>
        </p:spPr>
        <p:txBody>
          <a:bodyPr rtlCol="0">
            <a:normAutofit/>
          </a:bodyPr>
          <a:lstStyle/>
          <a:p>
            <a:pPr fontAlgn="auto">
              <a:lnSpc>
                <a:spcPct val="80000"/>
              </a:lnSpc>
              <a:spcAft>
                <a:spcPts val="0"/>
              </a:spcAft>
              <a:buFont typeface="Wingdings" pitchFamily="2" charset="2"/>
              <a:buNone/>
              <a:defRPr/>
            </a:pPr>
            <a:r>
              <a:rPr lang="en-US" sz="1900" dirty="0" smtClean="0"/>
              <a:t> </a:t>
            </a:r>
            <a:endParaRPr lang="sr-Latn-CS" sz="1900" dirty="0" smtClean="0"/>
          </a:p>
          <a:p>
            <a:pPr fontAlgn="auto">
              <a:lnSpc>
                <a:spcPct val="80000"/>
              </a:lnSpc>
              <a:spcAft>
                <a:spcPts val="0"/>
              </a:spcAft>
              <a:buFont typeface="Arial" pitchFamily="34" charset="0"/>
              <a:buChar char="•"/>
              <a:defRPr/>
            </a:pPr>
            <a:r>
              <a:rPr lang="hr-HR" sz="2000" dirty="0" err="1" smtClean="0">
                <a:latin typeface="Times New Roman" pitchFamily="18" charset="0"/>
                <a:cs typeface="Times New Roman" pitchFamily="18" charset="0"/>
              </a:rPr>
              <a:t>Углавном</a:t>
            </a:r>
            <a:r>
              <a:rPr lang="hr-HR" sz="2000" dirty="0" smtClean="0">
                <a:latin typeface="Times New Roman" pitchFamily="18" charset="0"/>
                <a:cs typeface="Times New Roman" pitchFamily="18" charset="0"/>
              </a:rPr>
              <a:t> </a:t>
            </a:r>
            <a:r>
              <a:rPr lang="hr-HR" sz="2000" dirty="0" err="1" smtClean="0">
                <a:latin typeface="Times New Roman" pitchFamily="18" charset="0"/>
                <a:cs typeface="Times New Roman" pitchFamily="18" charset="0"/>
              </a:rPr>
              <a:t>настаје</a:t>
            </a:r>
            <a:r>
              <a:rPr lang="hr-HR" sz="2000" dirty="0" smtClean="0">
                <a:latin typeface="Times New Roman" pitchFamily="18" charset="0"/>
                <a:cs typeface="Times New Roman" pitchFamily="18" charset="0"/>
              </a:rPr>
              <a:t> </a:t>
            </a:r>
            <a:r>
              <a:rPr lang="hr-HR" sz="2000" dirty="0" err="1" smtClean="0">
                <a:latin typeface="Times New Roman" pitchFamily="18" charset="0"/>
                <a:cs typeface="Times New Roman" pitchFamily="18" charset="0"/>
              </a:rPr>
              <a:t>као</a:t>
            </a:r>
            <a:r>
              <a:rPr lang="hr-HR" sz="2000" dirty="0" smtClean="0">
                <a:latin typeface="Times New Roman" pitchFamily="18" charset="0"/>
                <a:cs typeface="Times New Roman" pitchFamily="18" charset="0"/>
              </a:rPr>
              <a:t> </a:t>
            </a:r>
            <a:r>
              <a:rPr lang="hr-HR" sz="2000" dirty="0" err="1" smtClean="0">
                <a:latin typeface="Times New Roman" pitchFamily="18" charset="0"/>
                <a:cs typeface="Times New Roman" pitchFamily="18" charset="0"/>
              </a:rPr>
              <a:t>последица</a:t>
            </a:r>
            <a:r>
              <a:rPr lang="hr-HR" sz="2000" dirty="0" smtClean="0">
                <a:latin typeface="Times New Roman" pitchFamily="18" charset="0"/>
                <a:cs typeface="Times New Roman" pitchFamily="18" charset="0"/>
              </a:rPr>
              <a:t> </a:t>
            </a:r>
            <a:r>
              <a:rPr lang="hr-HR" sz="2000" dirty="0" err="1" smtClean="0">
                <a:latin typeface="Times New Roman" pitchFamily="18" charset="0"/>
                <a:cs typeface="Times New Roman" pitchFamily="18" charset="0"/>
              </a:rPr>
              <a:t>неких</a:t>
            </a:r>
            <a:r>
              <a:rPr lang="hr-HR" sz="2000" dirty="0" smtClean="0">
                <a:latin typeface="Times New Roman" pitchFamily="18" charset="0"/>
                <a:cs typeface="Times New Roman" pitchFamily="18" charset="0"/>
              </a:rPr>
              <a:t> </a:t>
            </a:r>
            <a:r>
              <a:rPr lang="hr-HR" sz="2000" dirty="0" err="1" smtClean="0">
                <a:latin typeface="Times New Roman" pitchFamily="18" charset="0"/>
                <a:cs typeface="Times New Roman" pitchFamily="18" charset="0"/>
              </a:rPr>
              <a:t>других</a:t>
            </a:r>
            <a:r>
              <a:rPr lang="hr-HR" sz="2000" dirty="0" smtClean="0">
                <a:latin typeface="Times New Roman" pitchFamily="18" charset="0"/>
                <a:cs typeface="Times New Roman" pitchFamily="18" charset="0"/>
              </a:rPr>
              <a:t> </a:t>
            </a:r>
            <a:r>
              <a:rPr lang="hr-HR" sz="2000" dirty="0" err="1" smtClean="0">
                <a:latin typeface="Times New Roman" pitchFamily="18" charset="0"/>
                <a:cs typeface="Times New Roman" pitchFamily="18" charset="0"/>
              </a:rPr>
              <a:t>болести</a:t>
            </a:r>
            <a:r>
              <a:rPr lang="hr-HR" sz="2000" dirty="0" smtClean="0">
                <a:latin typeface="Times New Roman" pitchFamily="18" charset="0"/>
                <a:cs typeface="Times New Roman" pitchFamily="18" charset="0"/>
              </a:rPr>
              <a:t>.</a:t>
            </a:r>
          </a:p>
          <a:p>
            <a:pPr fontAlgn="auto">
              <a:lnSpc>
                <a:spcPct val="80000"/>
              </a:lnSpc>
              <a:spcAft>
                <a:spcPts val="0"/>
              </a:spcAft>
              <a:buFont typeface="Arial" pitchFamily="34" charset="0"/>
              <a:buChar char="•"/>
              <a:defRPr/>
            </a:pPr>
            <a:endParaRPr lang="hr-HR" sz="2000" dirty="0">
              <a:latin typeface="Times New Roman" pitchFamily="18" charset="0"/>
              <a:cs typeface="Times New Roman" pitchFamily="18" charset="0"/>
            </a:endParaRPr>
          </a:p>
          <a:p>
            <a:pPr fontAlgn="auto">
              <a:lnSpc>
                <a:spcPct val="80000"/>
              </a:lnSpc>
              <a:spcAft>
                <a:spcPts val="0"/>
              </a:spcAft>
              <a:buFont typeface="Arial" pitchFamily="34" charset="0"/>
              <a:buChar char="•"/>
              <a:defRPr/>
            </a:pPr>
            <a:r>
              <a:rPr lang="en-US" sz="2000" dirty="0" err="1" smtClean="0">
                <a:latin typeface="Times New Roman" pitchFamily="18" charset="0"/>
                <a:cs typeface="Times New Roman" pitchFamily="18" charset="0"/>
              </a:rPr>
              <a:t>Најва</a:t>
            </a:r>
            <a:r>
              <a:rPr lang="sr-Cyrl-CS" sz="2000" dirty="0" err="1" smtClean="0">
                <a:latin typeface="Times New Roman" pitchFamily="18" charset="0"/>
                <a:cs typeface="Times New Roman" pitchFamily="18" charset="0"/>
              </a:rPr>
              <a:t>ж</a:t>
            </a:r>
            <a:r>
              <a:rPr lang="en-US" sz="2000" dirty="0" err="1" smtClean="0">
                <a:latin typeface="Times New Roman" pitchFamily="18" charset="0"/>
                <a:cs typeface="Times New Roman" pitchFamily="18" charset="0"/>
              </a:rPr>
              <a:t>нији</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и</a:t>
            </a:r>
            <a:r>
              <a:rPr lang="en-US" sz="2000" dirty="0" smtClean="0">
                <a:latin typeface="Times New Roman" pitchFamily="18" charset="0"/>
                <a:cs typeface="Times New Roman" pitchFamily="18" charset="0"/>
              </a:rPr>
              <a:t> </a:t>
            </a:r>
            <a:r>
              <a:rPr lang="sr-Cyrl-CS" sz="2000" dirty="0" smtClean="0">
                <a:latin typeface="Times New Roman" pitchFamily="18" charset="0"/>
                <a:cs typeface="Times New Roman" pitchFamily="18" charset="0"/>
              </a:rPr>
              <a:t>ч</a:t>
            </a:r>
            <a:r>
              <a:rPr lang="en-US" sz="2000" dirty="0" err="1" smtClean="0">
                <a:latin typeface="Times New Roman" pitchFamily="18" charset="0"/>
                <a:cs typeface="Times New Roman" pitchFamily="18" charset="0"/>
              </a:rPr>
              <a:t>есто</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једини</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знак</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фибринозног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перикардитиса</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је</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перикардијално</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трење</a:t>
            </a:r>
            <a:r>
              <a:rPr lang="en-US" sz="2000" dirty="0" smtClean="0">
                <a:latin typeface="Times New Roman" pitchFamily="18" charset="0"/>
                <a:cs typeface="Times New Roman" pitchFamily="18" charset="0"/>
              </a:rPr>
              <a:t>.</a:t>
            </a:r>
            <a:r>
              <a:rPr lang="sr-Cyrl-CS" sz="2000" dirty="0" smtClean="0">
                <a:latin typeface="Times New Roman" pitchFamily="18" charset="0"/>
                <a:cs typeface="Times New Roman" pitchFamily="18" charset="0"/>
              </a:rPr>
              <a:t> </a:t>
            </a:r>
            <a:endParaRPr lang="hr-HR" sz="2000" dirty="0" smtClean="0">
              <a:latin typeface="Times New Roman" pitchFamily="18" charset="0"/>
              <a:cs typeface="Times New Roman" pitchFamily="18" charset="0"/>
            </a:endParaRPr>
          </a:p>
          <a:p>
            <a:pPr fontAlgn="auto">
              <a:lnSpc>
                <a:spcPct val="80000"/>
              </a:lnSpc>
              <a:spcAft>
                <a:spcPts val="0"/>
              </a:spcAft>
              <a:buFont typeface="Arial" pitchFamily="34" charset="0"/>
              <a:buChar char="•"/>
              <a:defRPr/>
            </a:pPr>
            <a:r>
              <a:rPr lang="en-US" sz="2000" dirty="0" smtClean="0">
                <a:latin typeface="Times New Roman" pitchFamily="18" charset="0"/>
                <a:cs typeface="Times New Roman" pitchFamily="18" charset="0"/>
              </a:rPr>
              <a:t> </a:t>
            </a:r>
            <a:endParaRPr lang="sr-Latn-CS" sz="2000" dirty="0" smtClean="0">
              <a:latin typeface="Times New Roman" pitchFamily="18" charset="0"/>
              <a:cs typeface="Times New Roman" pitchFamily="18" charset="0"/>
            </a:endParaRPr>
          </a:p>
          <a:p>
            <a:pPr fontAlgn="auto">
              <a:lnSpc>
                <a:spcPct val="80000"/>
              </a:lnSpc>
              <a:spcAft>
                <a:spcPts val="0"/>
              </a:spcAft>
              <a:buFont typeface="Arial" pitchFamily="34" charset="0"/>
              <a:buChar char="•"/>
              <a:defRPr/>
            </a:pPr>
            <a:r>
              <a:rPr lang="en-US" sz="2000" dirty="0" smtClean="0">
                <a:latin typeface="Times New Roman" pitchFamily="18" charset="0"/>
                <a:cs typeface="Times New Roman" pitchFamily="18" charset="0"/>
              </a:rPr>
              <a:t>ЕКГ - </a:t>
            </a:r>
            <a:r>
              <a:rPr lang="en-US" sz="2000" dirty="0" err="1" smtClean="0">
                <a:latin typeface="Times New Roman" pitchFamily="18" charset="0"/>
                <a:cs typeface="Times New Roman" pitchFamily="18" charset="0"/>
              </a:rPr>
              <a:t>налаз</a:t>
            </a:r>
            <a:r>
              <a:rPr lang="en-US" sz="2000" dirty="0" smtClean="0">
                <a:latin typeface="Times New Roman" pitchFamily="18" charset="0"/>
                <a:cs typeface="Times New Roman" pitchFamily="18" charset="0"/>
              </a:rPr>
              <a:t>: </a:t>
            </a:r>
            <a:r>
              <a:rPr lang="hr-HR" sz="2000" dirty="0" err="1" smtClean="0">
                <a:latin typeface="Times New Roman" pitchFamily="18" charset="0"/>
                <a:cs typeface="Times New Roman" pitchFamily="18" charset="0"/>
              </a:rPr>
              <a:t>конкавна</a:t>
            </a:r>
            <a:r>
              <a:rPr lang="hr-HR" sz="2000" dirty="0" smtClean="0">
                <a:latin typeface="Times New Roman" pitchFamily="18" charset="0"/>
                <a:cs typeface="Times New Roman" pitchFamily="18" charset="0"/>
              </a:rPr>
              <a:t> СТ </a:t>
            </a:r>
            <a:r>
              <a:rPr lang="hr-HR" sz="2000" dirty="0" err="1" smtClean="0">
                <a:latin typeface="Times New Roman" pitchFamily="18" charset="0"/>
                <a:cs typeface="Times New Roman" pitchFamily="18" charset="0"/>
              </a:rPr>
              <a:t>елевација</a:t>
            </a:r>
            <a:r>
              <a:rPr lang="hr-HR" sz="2000" dirty="0" smtClean="0">
                <a:latin typeface="Times New Roman" pitchFamily="18" charset="0"/>
                <a:cs typeface="Times New Roman" pitchFamily="18" charset="0"/>
              </a:rPr>
              <a:t>, </a:t>
            </a:r>
            <a:r>
              <a:rPr lang="hr-HR" sz="2000" dirty="0" err="1" smtClean="0">
                <a:latin typeface="Times New Roman" pitchFamily="18" charset="0"/>
                <a:cs typeface="Times New Roman" pitchFamily="18" charset="0"/>
              </a:rPr>
              <a:t>без</a:t>
            </a:r>
            <a:r>
              <a:rPr lang="hr-HR" sz="2000" dirty="0" smtClean="0">
                <a:latin typeface="Times New Roman" pitchFamily="18" charset="0"/>
                <a:cs typeface="Times New Roman" pitchFamily="18" charset="0"/>
              </a:rPr>
              <a:t> </a:t>
            </a:r>
            <a:r>
              <a:rPr lang="hr-HR" sz="2000" dirty="0" err="1" smtClean="0">
                <a:latin typeface="Times New Roman" pitchFamily="18" charset="0"/>
                <a:cs typeface="Times New Roman" pitchFamily="18" charset="0"/>
              </a:rPr>
              <a:t>контралатералних</a:t>
            </a:r>
            <a:r>
              <a:rPr lang="hr-HR" sz="2000" dirty="0" smtClean="0">
                <a:latin typeface="Times New Roman" pitchFamily="18" charset="0"/>
                <a:cs typeface="Times New Roman" pitchFamily="18" charset="0"/>
              </a:rPr>
              <a:t> </a:t>
            </a:r>
            <a:r>
              <a:rPr lang="hr-HR" sz="2000" dirty="0" err="1" smtClean="0">
                <a:latin typeface="Times New Roman" pitchFamily="18" charset="0"/>
                <a:cs typeface="Times New Roman" pitchFamily="18" charset="0"/>
              </a:rPr>
              <a:t>депресија</a:t>
            </a:r>
            <a:r>
              <a:rPr lang="hr-HR"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Неколико</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дана</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касније</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јављају</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се</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симетри</a:t>
            </a:r>
            <a:r>
              <a:rPr lang="sr-Cyrl-CS" sz="2000" dirty="0" smtClean="0">
                <a:latin typeface="Times New Roman" pitchFamily="18" charset="0"/>
                <a:cs typeface="Times New Roman" pitchFamily="18" charset="0"/>
              </a:rPr>
              <a:t>ч</a:t>
            </a:r>
            <a:r>
              <a:rPr lang="en-US" sz="2000" dirty="0" err="1" smtClean="0">
                <a:latin typeface="Times New Roman" pitchFamily="18" charset="0"/>
                <a:cs typeface="Times New Roman" pitchFamily="18" charset="0"/>
              </a:rPr>
              <a:t>ни</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негативни</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таласи</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Т</a:t>
            </a:r>
            <a:r>
              <a:rPr lang="en-US" sz="2000" dirty="0" smtClean="0">
                <a:latin typeface="Times New Roman" pitchFamily="18" charset="0"/>
                <a:cs typeface="Times New Roman" pitchFamily="18" charset="0"/>
              </a:rPr>
              <a:t>.</a:t>
            </a:r>
            <a:endParaRPr lang="sr-Latn-CS" sz="2000" dirty="0" smtClean="0">
              <a:latin typeface="Times New Roman" pitchFamily="18" charset="0"/>
              <a:cs typeface="Times New Roman" pitchFamily="18" charset="0"/>
            </a:endParaRPr>
          </a:p>
          <a:p>
            <a:pPr fontAlgn="auto">
              <a:lnSpc>
                <a:spcPct val="80000"/>
              </a:lnSpc>
              <a:spcAft>
                <a:spcPts val="0"/>
              </a:spcAft>
              <a:buFont typeface="Wingdings" pitchFamily="2" charset="2"/>
              <a:buNone/>
              <a:defRPr/>
            </a:pPr>
            <a:r>
              <a:rPr lang="en-US" sz="2000" dirty="0" smtClean="0">
                <a:latin typeface="Times New Roman" pitchFamily="18" charset="0"/>
                <a:cs typeface="Times New Roman" pitchFamily="18" charset="0"/>
              </a:rPr>
              <a:t> </a:t>
            </a:r>
            <a:endParaRPr lang="sr-Latn-CS" sz="2000" dirty="0" smtClean="0">
              <a:latin typeface="Times New Roman" pitchFamily="18" charset="0"/>
              <a:cs typeface="Times New Roman" pitchFamily="18" charset="0"/>
            </a:endParaRPr>
          </a:p>
          <a:p>
            <a:pPr fontAlgn="auto">
              <a:lnSpc>
                <a:spcPct val="80000"/>
              </a:lnSpc>
              <a:spcAft>
                <a:spcPts val="0"/>
              </a:spcAft>
              <a:buFont typeface="Arial" pitchFamily="34" charset="0"/>
              <a:buChar char="•"/>
              <a:defRPr/>
            </a:pPr>
            <a:r>
              <a:rPr lang="en-US" sz="2000" dirty="0" smtClean="0">
                <a:latin typeface="Times New Roman" pitchFamily="18" charset="0"/>
                <a:cs typeface="Times New Roman" pitchFamily="18" charset="0"/>
              </a:rPr>
              <a:t>РТГ - </a:t>
            </a:r>
            <a:r>
              <a:rPr lang="en-US" sz="2000" dirty="0" err="1" smtClean="0">
                <a:latin typeface="Times New Roman" pitchFamily="18" charset="0"/>
                <a:cs typeface="Times New Roman" pitchFamily="18" charset="0"/>
              </a:rPr>
              <a:t>налаз</a:t>
            </a:r>
            <a:r>
              <a:rPr lang="en-US" sz="2000" dirty="0" smtClean="0">
                <a:latin typeface="Times New Roman" pitchFamily="18" charset="0"/>
                <a:cs typeface="Times New Roman" pitchFamily="18" charset="0"/>
              </a:rPr>
              <a:t>: </a:t>
            </a:r>
            <a:r>
              <a:rPr lang="hr-HR" sz="2000" dirty="0" err="1" smtClean="0">
                <a:latin typeface="Times New Roman" pitchFamily="18" charset="0"/>
                <a:cs typeface="Times New Roman" pitchFamily="18" charset="0"/>
              </a:rPr>
              <a:t>углавном</a:t>
            </a:r>
            <a:r>
              <a:rPr lang="hr-HR" sz="2000" dirty="0" smtClean="0">
                <a:latin typeface="Times New Roman" pitchFamily="18" charset="0"/>
                <a:cs typeface="Times New Roman" pitchFamily="18" charset="0"/>
              </a:rPr>
              <a:t> </a:t>
            </a:r>
            <a:r>
              <a:rPr lang="hr-HR" sz="2000" dirty="0" err="1" smtClean="0">
                <a:latin typeface="Times New Roman" pitchFamily="18" charset="0"/>
                <a:cs typeface="Times New Roman" pitchFamily="18" charset="0"/>
              </a:rPr>
              <a:t>без</a:t>
            </a:r>
            <a:r>
              <a:rPr lang="hr-HR" sz="2000" dirty="0" smtClean="0">
                <a:latin typeface="Times New Roman" pitchFamily="18" charset="0"/>
                <a:cs typeface="Times New Roman" pitchFamily="18" charset="0"/>
              </a:rPr>
              <a:t> </a:t>
            </a:r>
            <a:r>
              <a:rPr lang="hr-HR" sz="2000" dirty="0" err="1" smtClean="0">
                <a:latin typeface="Times New Roman" pitchFamily="18" charset="0"/>
                <a:cs typeface="Times New Roman" pitchFamily="18" charset="0"/>
              </a:rPr>
              <a:t>промена</a:t>
            </a:r>
            <a:r>
              <a:rPr lang="hr-HR" sz="2000" dirty="0" smtClean="0">
                <a:latin typeface="Times New Roman" pitchFamily="18" charset="0"/>
                <a:cs typeface="Times New Roman" pitchFamily="18" charset="0"/>
              </a:rPr>
              <a:t>, </a:t>
            </a:r>
            <a:r>
              <a:rPr lang="hr-HR" sz="2000" dirty="0" err="1" smtClean="0">
                <a:latin typeface="Times New Roman" pitchFamily="18" charset="0"/>
                <a:cs typeface="Times New Roman" pitchFamily="18" charset="0"/>
              </a:rPr>
              <a:t>ретко</a:t>
            </a:r>
            <a:r>
              <a:rPr lang="hr-HR" sz="2000" dirty="0" smtClean="0">
                <a:latin typeface="Times New Roman" pitchFamily="18" charset="0"/>
                <a:cs typeface="Times New Roman" pitchFamily="18" charset="0"/>
              </a:rPr>
              <a:t> </a:t>
            </a:r>
            <a:r>
              <a:rPr lang="hr-HR" sz="2000" dirty="0" err="1" smtClean="0">
                <a:latin typeface="Times New Roman" pitchFamily="18" charset="0"/>
                <a:cs typeface="Times New Roman" pitchFamily="18" charset="0"/>
              </a:rPr>
              <a:t>увећање</a:t>
            </a:r>
            <a:r>
              <a:rPr lang="hr-HR" sz="2000" dirty="0" smtClean="0">
                <a:latin typeface="Times New Roman" pitchFamily="18" charset="0"/>
                <a:cs typeface="Times New Roman" pitchFamily="18" charset="0"/>
              </a:rPr>
              <a:t> </a:t>
            </a:r>
            <a:r>
              <a:rPr lang="hr-HR" sz="2000" dirty="0" err="1" smtClean="0">
                <a:latin typeface="Times New Roman" pitchFamily="18" charset="0"/>
                <a:cs typeface="Times New Roman" pitchFamily="18" charset="0"/>
              </a:rPr>
              <a:t>срчане</a:t>
            </a:r>
            <a:r>
              <a:rPr lang="hr-HR" sz="2000" dirty="0" smtClean="0">
                <a:latin typeface="Times New Roman" pitchFamily="18" charset="0"/>
                <a:cs typeface="Times New Roman" pitchFamily="18" charset="0"/>
              </a:rPr>
              <a:t> </a:t>
            </a:r>
            <a:r>
              <a:rPr lang="hr-HR" sz="2000" dirty="0" err="1" smtClean="0">
                <a:latin typeface="Times New Roman" pitchFamily="18" charset="0"/>
                <a:cs typeface="Times New Roman" pitchFamily="18" charset="0"/>
              </a:rPr>
              <a:t>сенке</a:t>
            </a:r>
            <a:r>
              <a:rPr lang="hr-HR" sz="2000" dirty="0" smtClean="0">
                <a:latin typeface="Times New Roman" pitchFamily="18" charset="0"/>
                <a:cs typeface="Times New Roman" pitchFamily="18" charset="0"/>
              </a:rPr>
              <a:t>. </a:t>
            </a:r>
            <a:endParaRPr lang="en-US" sz="2000" dirty="0">
              <a:latin typeface="Times New Roman" pitchFamily="18" charset="0"/>
              <a:cs typeface="Times New Roman" pitchFamily="18" charset="0"/>
            </a:endParaRPr>
          </a:p>
          <a:p>
            <a:pPr fontAlgn="auto">
              <a:lnSpc>
                <a:spcPct val="80000"/>
              </a:lnSpc>
              <a:spcAft>
                <a:spcPts val="0"/>
              </a:spcAft>
              <a:buFont typeface="Arial" pitchFamily="34" charset="0"/>
              <a:buChar char="•"/>
              <a:defRPr/>
            </a:pPr>
            <a:endParaRPr lang="sr-Latn-CS" sz="2000" dirty="0" smtClean="0">
              <a:latin typeface="Times New Roman" pitchFamily="18" charset="0"/>
              <a:cs typeface="Times New Roman" pitchFamily="18" charset="0"/>
            </a:endParaRPr>
          </a:p>
          <a:p>
            <a:pPr fontAlgn="auto">
              <a:lnSpc>
                <a:spcPct val="80000"/>
              </a:lnSpc>
              <a:spcAft>
                <a:spcPts val="0"/>
              </a:spcAft>
              <a:buFont typeface="Arial" pitchFamily="34" charset="0"/>
              <a:buChar char="•"/>
              <a:defRPr/>
            </a:pPr>
            <a:r>
              <a:rPr lang="en-US" sz="2000" dirty="0" smtClean="0">
                <a:latin typeface="Times New Roman" pitchFamily="18" charset="0"/>
                <a:cs typeface="Times New Roman" pitchFamily="18" charset="0"/>
              </a:rPr>
              <a:t>ЕХО - </a:t>
            </a:r>
            <a:r>
              <a:rPr lang="en-US" sz="2000" dirty="0" err="1" smtClean="0">
                <a:latin typeface="Times New Roman" pitchFamily="18" charset="0"/>
                <a:cs typeface="Times New Roman" pitchFamily="18" charset="0"/>
              </a:rPr>
              <a:t>срца</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уочавају</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се</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фибринске</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наслаге</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на</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перикарду</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које</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узрокују</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задебљање</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перикарда</a:t>
            </a:r>
            <a:r>
              <a:rPr lang="en-US" sz="2000" dirty="0" smtClean="0">
                <a:latin typeface="Times New Roman" pitchFamily="18" charset="0"/>
                <a:cs typeface="Times New Roman" pitchFamily="18" charset="0"/>
              </a:rPr>
              <a:t>.</a:t>
            </a:r>
            <a:endParaRPr lang="sr-Latn-CS" sz="2000" dirty="0" smtClean="0">
              <a:latin typeface="Times New Roman" pitchFamily="18" charset="0"/>
              <a:cs typeface="Times New Roman" pitchFamily="18" charset="0"/>
            </a:endParaRPr>
          </a:p>
          <a:p>
            <a:pPr fontAlgn="auto">
              <a:lnSpc>
                <a:spcPct val="80000"/>
              </a:lnSpc>
              <a:spcAft>
                <a:spcPts val="0"/>
              </a:spcAft>
              <a:buFont typeface="Arial" pitchFamily="34" charset="0"/>
              <a:buChar char="•"/>
              <a:defRPr/>
            </a:pPr>
            <a:endParaRPr lang="sr-Latn-CS" sz="1900" dirty="0" smtClean="0">
              <a:latin typeface="Comic Sans MS" pitchFamily="66" charset="0"/>
            </a:endParaRPr>
          </a:p>
          <a:p>
            <a:pPr fontAlgn="auto">
              <a:lnSpc>
                <a:spcPct val="80000"/>
              </a:lnSpc>
              <a:spcAft>
                <a:spcPts val="0"/>
              </a:spcAft>
              <a:buFont typeface="Arial" pitchFamily="34" charset="0"/>
              <a:buChar char="•"/>
              <a:defRPr/>
            </a:pPr>
            <a:endParaRPr lang="sr-Latn-CS" sz="1900" dirty="0" smtClean="0">
              <a:latin typeface="Comic Sans MS" pitchFamily="66" charset="0"/>
            </a:endParaRPr>
          </a:p>
        </p:txBody>
      </p:sp>
    </p:spTree>
    <p:extLst>
      <p:ext uri="{BB962C8B-B14F-4D97-AF65-F5344CB8AC3E}">
        <p14:creationId xmlns:p14="http://schemas.microsoft.com/office/powerpoint/2010/main" val="207700801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5" name="Rectangle 3"/>
          <p:cNvSpPr>
            <a:spLocks noGrp="1" noChangeArrowheads="1"/>
          </p:cNvSpPr>
          <p:nvPr>
            <p:ph type="body" idx="1"/>
          </p:nvPr>
        </p:nvSpPr>
        <p:spPr>
          <a:xfrm>
            <a:off x="457200" y="1987550"/>
            <a:ext cx="8229600" cy="5257800"/>
          </a:xfrm>
        </p:spPr>
        <p:txBody>
          <a:bodyPr/>
          <a:lstStyle/>
          <a:p>
            <a:pPr marL="0" indent="0">
              <a:lnSpc>
                <a:spcPct val="80000"/>
              </a:lnSpc>
              <a:buNone/>
            </a:pPr>
            <a:r>
              <a:rPr lang="Zyyy" altLang="en-US" sz="2400" dirty="0">
                <a:latin typeface="Times" charset="0"/>
                <a:ea typeface="Times" charset="0"/>
                <a:cs typeface="Times" charset="0"/>
              </a:rPr>
              <a:t>Накупљање течности између висцералног и паријеталног листа </a:t>
            </a:r>
            <a:r>
              <a:rPr lang="Zyyy" altLang="en-US" sz="2400" dirty="0" smtClean="0">
                <a:latin typeface="Times" charset="0"/>
                <a:ea typeface="Times" charset="0"/>
                <a:cs typeface="Times" charset="0"/>
              </a:rPr>
              <a:t>перикарда</a:t>
            </a:r>
            <a:r>
              <a:rPr lang="hr-HR" altLang="en-US" sz="2400" dirty="0" smtClean="0">
                <a:latin typeface="Times" charset="0"/>
                <a:ea typeface="Times" charset="0"/>
                <a:cs typeface="Times" charset="0"/>
              </a:rPr>
              <a:t>.</a:t>
            </a:r>
          </a:p>
          <a:p>
            <a:pPr marL="0" indent="0">
              <a:lnSpc>
                <a:spcPct val="80000"/>
              </a:lnSpc>
              <a:buNone/>
            </a:pPr>
            <a:endParaRPr lang="hr-HR" altLang="en-US" sz="2400" dirty="0" smtClean="0">
              <a:latin typeface="Times" charset="0"/>
              <a:ea typeface="Times" charset="0"/>
              <a:cs typeface="Times" charset="0"/>
            </a:endParaRPr>
          </a:p>
          <a:p>
            <a:pPr marL="0" indent="0">
              <a:lnSpc>
                <a:spcPct val="80000"/>
              </a:lnSpc>
              <a:buNone/>
            </a:pPr>
            <a:r>
              <a:rPr lang="Zyyy" altLang="en-US" sz="2400" dirty="0" smtClean="0">
                <a:latin typeface="Times" charset="0"/>
                <a:ea typeface="Times" charset="0"/>
                <a:cs typeface="Times" charset="0"/>
              </a:rPr>
              <a:t>Према </a:t>
            </a:r>
            <a:r>
              <a:rPr lang="Zyyy" altLang="en-US" sz="2400" dirty="0">
                <a:latin typeface="Times" charset="0"/>
                <a:ea typeface="Times" charset="0"/>
                <a:cs typeface="Times" charset="0"/>
              </a:rPr>
              <a:t>етиологији излив може бити: </a:t>
            </a:r>
          </a:p>
          <a:p>
            <a:pPr>
              <a:lnSpc>
                <a:spcPct val="80000"/>
              </a:lnSpc>
            </a:pPr>
            <a:r>
              <a:rPr lang="Zyyy" altLang="en-US" sz="2400" dirty="0" smtClean="0">
                <a:latin typeface="Times" charset="0"/>
                <a:ea typeface="Times" charset="0"/>
                <a:cs typeface="Times" charset="0"/>
              </a:rPr>
              <a:t>серозан </a:t>
            </a:r>
            <a:r>
              <a:rPr lang="Zyyy" altLang="en-US" sz="2400" dirty="0">
                <a:latin typeface="Times" charset="0"/>
                <a:ea typeface="Times" charset="0"/>
                <a:cs typeface="Times" charset="0"/>
              </a:rPr>
              <a:t>(</a:t>
            </a:r>
            <a:r>
              <a:rPr lang="Zyyy" altLang="en-US" sz="2400" dirty="0" smtClean="0">
                <a:latin typeface="Times" charset="0"/>
                <a:ea typeface="Times" charset="0"/>
                <a:cs typeface="Times" charset="0"/>
              </a:rPr>
              <a:t>вирусни)</a:t>
            </a:r>
            <a:endParaRPr lang="hr-HR" altLang="en-US" sz="2400" dirty="0">
              <a:latin typeface="Times" charset="0"/>
              <a:ea typeface="Times" charset="0"/>
              <a:cs typeface="Times" charset="0"/>
            </a:endParaRPr>
          </a:p>
          <a:p>
            <a:pPr>
              <a:lnSpc>
                <a:spcPct val="80000"/>
              </a:lnSpc>
            </a:pPr>
            <a:r>
              <a:rPr lang="Zyyy" altLang="en-US" sz="2400" dirty="0" smtClean="0">
                <a:latin typeface="Times" charset="0"/>
                <a:ea typeface="Times" charset="0"/>
                <a:cs typeface="Times" charset="0"/>
              </a:rPr>
              <a:t>гнојав </a:t>
            </a:r>
            <a:r>
              <a:rPr lang="Zyyy" altLang="en-US" sz="2400" dirty="0">
                <a:latin typeface="Times" charset="0"/>
                <a:ea typeface="Times" charset="0"/>
                <a:cs typeface="Times" charset="0"/>
              </a:rPr>
              <a:t>или пурулентан (</a:t>
            </a:r>
            <a:r>
              <a:rPr lang="Zyyy" altLang="en-US" sz="2400" dirty="0" smtClean="0">
                <a:latin typeface="Times" charset="0"/>
                <a:ea typeface="Times" charset="0"/>
                <a:cs typeface="Times" charset="0"/>
              </a:rPr>
              <a:t>бактеријски)</a:t>
            </a:r>
            <a:endParaRPr lang="hr-HR" altLang="en-US" sz="2400" dirty="0" smtClean="0">
              <a:latin typeface="Times" charset="0"/>
              <a:ea typeface="Times" charset="0"/>
              <a:cs typeface="Times" charset="0"/>
            </a:endParaRPr>
          </a:p>
          <a:p>
            <a:pPr>
              <a:lnSpc>
                <a:spcPct val="80000"/>
              </a:lnSpc>
            </a:pPr>
            <a:r>
              <a:rPr lang="Zyyy" altLang="en-US" sz="2400" dirty="0" smtClean="0">
                <a:latin typeface="Times" charset="0"/>
                <a:ea typeface="Times" charset="0"/>
                <a:cs typeface="Times" charset="0"/>
              </a:rPr>
              <a:t>хеморагичан </a:t>
            </a:r>
            <a:r>
              <a:rPr lang="Zyyy" altLang="en-US" sz="2400" dirty="0">
                <a:latin typeface="Times" charset="0"/>
                <a:ea typeface="Times" charset="0"/>
                <a:cs typeface="Times" charset="0"/>
              </a:rPr>
              <a:t>(ТБЦ, </a:t>
            </a:r>
            <a:r>
              <a:rPr lang="Zyyy" altLang="en-US" sz="2400" dirty="0" smtClean="0">
                <a:latin typeface="Times" charset="0"/>
                <a:ea typeface="Times" charset="0"/>
                <a:cs typeface="Times" charset="0"/>
              </a:rPr>
              <a:t>малигнитет)</a:t>
            </a:r>
            <a:endParaRPr lang="Zyyy" altLang="en-US" sz="2400" dirty="0">
              <a:latin typeface="Times" charset="0"/>
              <a:ea typeface="Times" charset="0"/>
              <a:cs typeface="Times" charset="0"/>
            </a:endParaRPr>
          </a:p>
          <a:p>
            <a:pPr marL="354013" indent="-354013">
              <a:lnSpc>
                <a:spcPct val="80000"/>
              </a:lnSpc>
              <a:buFont typeface="Wingdings" charset="2"/>
              <a:buNone/>
            </a:pPr>
            <a:endParaRPr lang="Zyyy" altLang="en-US" sz="2400" dirty="0">
              <a:latin typeface="Times" charset="0"/>
              <a:ea typeface="Times" charset="0"/>
              <a:cs typeface="Times" charset="0"/>
            </a:endParaRPr>
          </a:p>
          <a:p>
            <a:pPr marL="0" indent="0">
              <a:lnSpc>
                <a:spcPct val="80000"/>
              </a:lnSpc>
              <a:buNone/>
            </a:pPr>
            <a:r>
              <a:rPr lang="ru-RU" altLang="en-US" sz="2400" dirty="0" err="1">
                <a:latin typeface="Times" charset="0"/>
                <a:ea typeface="Times" charset="0"/>
                <a:cs typeface="Times" charset="0"/>
              </a:rPr>
              <a:t>Према</a:t>
            </a:r>
            <a:r>
              <a:rPr lang="ru-RU" altLang="en-US" sz="2400" dirty="0">
                <a:latin typeface="Times" charset="0"/>
                <a:ea typeface="Times" charset="0"/>
                <a:cs typeface="Times" charset="0"/>
              </a:rPr>
              <a:t> </a:t>
            </a:r>
            <a:r>
              <a:rPr lang="ru-RU" altLang="en-US" sz="2400" dirty="0" err="1">
                <a:latin typeface="Times" charset="0"/>
                <a:ea typeface="Times" charset="0"/>
                <a:cs typeface="Times" charset="0"/>
              </a:rPr>
              <a:t>садржају</a:t>
            </a:r>
            <a:r>
              <a:rPr lang="ru-RU" altLang="en-US" sz="2400" dirty="0">
                <a:latin typeface="Times" charset="0"/>
                <a:ea typeface="Times" charset="0"/>
                <a:cs typeface="Times" charset="0"/>
              </a:rPr>
              <a:t> излив </a:t>
            </a:r>
            <a:r>
              <a:rPr lang="ru-RU" altLang="en-US" sz="2400" dirty="0" err="1">
                <a:latin typeface="Times" charset="0"/>
                <a:ea typeface="Times" charset="0"/>
                <a:cs typeface="Times" charset="0"/>
              </a:rPr>
              <a:t>може</a:t>
            </a:r>
            <a:r>
              <a:rPr lang="ru-RU" altLang="en-US" sz="2400" dirty="0">
                <a:latin typeface="Times" charset="0"/>
                <a:ea typeface="Times" charset="0"/>
                <a:cs typeface="Times" charset="0"/>
              </a:rPr>
              <a:t> </a:t>
            </a:r>
            <a:r>
              <a:rPr lang="ru-RU" altLang="en-US" sz="2400" dirty="0" err="1">
                <a:latin typeface="Times" charset="0"/>
                <a:ea typeface="Times" charset="0"/>
                <a:cs typeface="Times" charset="0"/>
              </a:rPr>
              <a:t>бити</a:t>
            </a:r>
            <a:r>
              <a:rPr lang="ru-RU" altLang="en-US" sz="2400" dirty="0">
                <a:latin typeface="Times" charset="0"/>
                <a:ea typeface="Times" charset="0"/>
                <a:cs typeface="Times" charset="0"/>
              </a:rPr>
              <a:t>: </a:t>
            </a:r>
          </a:p>
          <a:p>
            <a:pPr marL="354013" indent="-354013">
              <a:lnSpc>
                <a:spcPct val="80000"/>
              </a:lnSpc>
              <a:buFont typeface="Wingdings" charset="2"/>
              <a:buNone/>
            </a:pPr>
            <a:r>
              <a:rPr lang="ru-RU" altLang="en-US" sz="2400" dirty="0">
                <a:latin typeface="Times" charset="0"/>
                <a:ea typeface="Times" charset="0"/>
                <a:cs typeface="Times" charset="0"/>
              </a:rPr>
              <a:t>	</a:t>
            </a:r>
            <a:r>
              <a:rPr lang="ru-RU" altLang="en-US" sz="2400" dirty="0" err="1">
                <a:latin typeface="Times" charset="0"/>
                <a:ea typeface="Times" charset="0"/>
                <a:cs typeface="Times" charset="0"/>
              </a:rPr>
              <a:t>трансудат</a:t>
            </a:r>
            <a:r>
              <a:rPr lang="ru-RU" altLang="en-US" sz="2400" dirty="0">
                <a:latin typeface="Times" charset="0"/>
                <a:ea typeface="Times" charset="0"/>
                <a:cs typeface="Times" charset="0"/>
              </a:rPr>
              <a:t> или </a:t>
            </a:r>
            <a:r>
              <a:rPr lang="ru-RU" altLang="en-US" sz="2400" dirty="0" err="1">
                <a:latin typeface="Times" charset="0"/>
                <a:ea typeface="Times" charset="0"/>
                <a:cs typeface="Times" charset="0"/>
              </a:rPr>
              <a:t>ексудат</a:t>
            </a:r>
            <a:endParaRPr lang="Zyyy" altLang="en-US" sz="2400" dirty="0">
              <a:latin typeface="Times" charset="0"/>
              <a:ea typeface="Times" charset="0"/>
              <a:cs typeface="Times" charset="0"/>
            </a:endParaRPr>
          </a:p>
          <a:p>
            <a:pPr marL="354013" indent="-354013">
              <a:lnSpc>
                <a:spcPct val="80000"/>
              </a:lnSpc>
              <a:buFont typeface="Wingdings" charset="2"/>
              <a:buNone/>
            </a:pPr>
            <a:endParaRPr lang="Zyyy" altLang="en-US" sz="2400" dirty="0">
              <a:latin typeface="Times" charset="0"/>
              <a:ea typeface="Times" charset="0"/>
              <a:cs typeface="Times" charset="0"/>
            </a:endParaRPr>
          </a:p>
        </p:txBody>
      </p:sp>
      <p:sp>
        <p:nvSpPr>
          <p:cNvPr id="90116" name="Rectangle 4"/>
          <p:cNvSpPr>
            <a:spLocks noGrp="1" noRot="1" noChangeArrowheads="1"/>
          </p:cNvSpPr>
          <p:nvPr>
            <p:ph type="title"/>
          </p:nvPr>
        </p:nvSpPr>
        <p:spPr>
          <a:xfrm>
            <a:off x="457200" y="844550"/>
            <a:ext cx="8229600" cy="1143000"/>
          </a:xfrm>
          <a:noFill/>
          <a:ln/>
        </p:spPr>
        <p:txBody>
          <a:bodyPr/>
          <a:lstStyle/>
          <a:p>
            <a:r>
              <a:rPr lang="Zyyy" altLang="en-US" dirty="0">
                <a:latin typeface="Times" charset="0"/>
                <a:ea typeface="Times" charset="0"/>
                <a:cs typeface="Times" charset="0"/>
              </a:rPr>
              <a:t>Ексудативни перикардитис</a:t>
            </a:r>
            <a:endParaRPr lang="en-US" altLang="en-US" dirty="0">
              <a:latin typeface="Times" charset="0"/>
              <a:ea typeface="Times" charset="0"/>
              <a:cs typeface="Times" charset="0"/>
            </a:endParaRPr>
          </a:p>
        </p:txBody>
      </p:sp>
    </p:spTree>
    <p:extLst>
      <p:ext uri="{BB962C8B-B14F-4D97-AF65-F5344CB8AC3E}">
        <p14:creationId xmlns:p14="http://schemas.microsoft.com/office/powerpoint/2010/main" val="2782453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3" name="Rectangle 3"/>
          <p:cNvSpPr>
            <a:spLocks noGrp="1" noChangeArrowheads="1"/>
          </p:cNvSpPr>
          <p:nvPr>
            <p:ph type="body" idx="1"/>
          </p:nvPr>
        </p:nvSpPr>
        <p:spPr>
          <a:xfrm>
            <a:off x="457200" y="1772816"/>
            <a:ext cx="8229600" cy="4897437"/>
          </a:xfrm>
        </p:spPr>
        <p:txBody>
          <a:bodyPr/>
          <a:lstStyle/>
          <a:p>
            <a:pPr marL="633413" indent="-633413">
              <a:lnSpc>
                <a:spcPct val="80000"/>
              </a:lnSpc>
            </a:pPr>
            <a:endParaRPr lang="Zyyy" altLang="en-US" sz="2400" dirty="0">
              <a:latin typeface="Comic Sans MS" charset="0"/>
            </a:endParaRPr>
          </a:p>
          <a:p>
            <a:pPr marL="0" indent="0">
              <a:lnSpc>
                <a:spcPct val="80000"/>
              </a:lnSpc>
              <a:buNone/>
            </a:pPr>
            <a:r>
              <a:rPr lang="Zyyy" altLang="en-US" sz="2400" dirty="0">
                <a:latin typeface="Times" charset="0"/>
                <a:ea typeface="Times" charset="0"/>
                <a:cs typeface="Times" charset="0"/>
              </a:rPr>
              <a:t>Клиничка </a:t>
            </a:r>
            <a:r>
              <a:rPr lang="Zyyy" altLang="en-US" sz="2400" dirty="0" smtClean="0">
                <a:latin typeface="Times" charset="0"/>
                <a:ea typeface="Times" charset="0"/>
                <a:cs typeface="Times" charset="0"/>
              </a:rPr>
              <a:t>слика завис</a:t>
            </a:r>
            <a:r>
              <a:rPr lang="hr-HR" altLang="en-US" sz="2400" dirty="0" err="1" smtClean="0">
                <a:latin typeface="Times" charset="0"/>
                <a:ea typeface="Times" charset="0"/>
                <a:cs typeface="Times" charset="0"/>
              </a:rPr>
              <a:t>и</a:t>
            </a:r>
            <a:r>
              <a:rPr lang="Zyyy" altLang="en-US" sz="2400" dirty="0" smtClean="0">
                <a:latin typeface="Times" charset="0"/>
                <a:ea typeface="Times" charset="0"/>
                <a:cs typeface="Times" charset="0"/>
              </a:rPr>
              <a:t> </a:t>
            </a:r>
            <a:r>
              <a:rPr lang="Zyyy" altLang="en-US" sz="2400" dirty="0">
                <a:latin typeface="Times" charset="0"/>
                <a:ea typeface="Times" charset="0"/>
                <a:cs typeface="Times" charset="0"/>
              </a:rPr>
              <a:t>од количине течности и од брзине којом се течност накупља у </a:t>
            </a:r>
            <a:r>
              <a:rPr lang="Zyyy" altLang="en-US" sz="2400" dirty="0" smtClean="0">
                <a:latin typeface="Times" charset="0"/>
                <a:ea typeface="Times" charset="0"/>
                <a:cs typeface="Times" charset="0"/>
              </a:rPr>
              <a:t>перикарду</a:t>
            </a:r>
            <a:r>
              <a:rPr lang="hr-HR" altLang="en-US" sz="2400" dirty="0" smtClean="0">
                <a:latin typeface="Times" charset="0"/>
                <a:ea typeface="Times" charset="0"/>
                <a:cs typeface="Times" charset="0"/>
              </a:rPr>
              <a:t>.</a:t>
            </a:r>
            <a:endParaRPr lang="Zyyy" altLang="en-US" sz="2400" dirty="0">
              <a:latin typeface="Times" charset="0"/>
              <a:ea typeface="Times" charset="0"/>
              <a:cs typeface="Times" charset="0"/>
            </a:endParaRPr>
          </a:p>
          <a:p>
            <a:pPr marL="0" indent="0">
              <a:lnSpc>
                <a:spcPct val="80000"/>
              </a:lnSpc>
              <a:buNone/>
            </a:pPr>
            <a:endParaRPr lang="Zyyy" altLang="en-US" sz="2400" dirty="0">
              <a:latin typeface="Times" charset="0"/>
              <a:ea typeface="Times" charset="0"/>
              <a:cs typeface="Times" charset="0"/>
            </a:endParaRPr>
          </a:p>
          <a:p>
            <a:pPr marL="812800" lvl="1" indent="0">
              <a:lnSpc>
                <a:spcPct val="80000"/>
              </a:lnSpc>
              <a:buClr>
                <a:srgbClr val="66FF33"/>
              </a:buClr>
              <a:buSzTx/>
              <a:buNone/>
            </a:pPr>
            <a:r>
              <a:rPr lang="hr-HR" altLang="en-US" sz="2400" dirty="0" smtClean="0">
                <a:latin typeface="Times" charset="0"/>
                <a:ea typeface="Times" charset="0"/>
                <a:cs typeface="Times" charset="0"/>
              </a:rPr>
              <a:t>- </a:t>
            </a:r>
            <a:r>
              <a:rPr lang="Zyyy" altLang="en-US" sz="2400" dirty="0" smtClean="0">
                <a:latin typeface="Times" charset="0"/>
                <a:ea typeface="Times" charset="0"/>
                <a:cs typeface="Times" charset="0"/>
              </a:rPr>
              <a:t>ако </a:t>
            </a:r>
            <a:r>
              <a:rPr lang="Zyyy" altLang="en-US" sz="2400" dirty="0">
                <a:latin typeface="Times" charset="0"/>
                <a:ea typeface="Times" charset="0"/>
                <a:cs typeface="Times" charset="0"/>
              </a:rPr>
              <a:t>се течност спорије накупља у перикардном простору – може се наћи 1-2 литара течности а да не дође до тампонаде срца</a:t>
            </a:r>
          </a:p>
          <a:p>
            <a:pPr marL="812800" lvl="1" indent="0">
              <a:lnSpc>
                <a:spcPct val="80000"/>
              </a:lnSpc>
              <a:buClr>
                <a:srgbClr val="66FF33"/>
              </a:buClr>
              <a:buNone/>
            </a:pPr>
            <a:endParaRPr lang="Zyyy" altLang="en-US" sz="2400" dirty="0">
              <a:latin typeface="Times" charset="0"/>
              <a:ea typeface="Times" charset="0"/>
              <a:cs typeface="Times" charset="0"/>
            </a:endParaRPr>
          </a:p>
          <a:p>
            <a:pPr marL="812800" lvl="1" indent="0">
              <a:lnSpc>
                <a:spcPct val="80000"/>
              </a:lnSpc>
              <a:buClr>
                <a:srgbClr val="66FF33"/>
              </a:buClr>
              <a:buSzTx/>
              <a:buNone/>
            </a:pPr>
            <a:r>
              <a:rPr lang="hr-HR" altLang="en-US" sz="2400" dirty="0" smtClean="0">
                <a:latin typeface="Times" charset="0"/>
                <a:ea typeface="Times" charset="0"/>
                <a:cs typeface="Times" charset="0"/>
              </a:rPr>
              <a:t>- </a:t>
            </a:r>
            <a:r>
              <a:rPr lang="Zyyy" altLang="en-US" sz="2400" dirty="0" smtClean="0">
                <a:latin typeface="Times" charset="0"/>
                <a:ea typeface="Times" charset="0"/>
                <a:cs typeface="Times" charset="0"/>
              </a:rPr>
              <a:t>ако </a:t>
            </a:r>
            <a:r>
              <a:rPr lang="Zyyy" altLang="en-US" sz="2400" dirty="0">
                <a:latin typeface="Times" charset="0"/>
                <a:ea typeface="Times" charset="0"/>
                <a:cs typeface="Times" charset="0"/>
              </a:rPr>
              <a:t>се течност брзо накупља у перикардном простору </a:t>
            </a:r>
            <a:r>
              <a:rPr lang="Zyyy" altLang="en-US" sz="2400" dirty="0" smtClean="0">
                <a:latin typeface="Times" charset="0"/>
                <a:ea typeface="Times" charset="0"/>
                <a:cs typeface="Times" charset="0"/>
              </a:rPr>
              <a:t>количина </a:t>
            </a:r>
            <a:r>
              <a:rPr lang="Zyyy" altLang="en-US" sz="2400" dirty="0">
                <a:latin typeface="Times" charset="0"/>
                <a:ea typeface="Times" charset="0"/>
                <a:cs typeface="Times" charset="0"/>
              </a:rPr>
              <a:t>течности од преко 200 мл  може да проузрокује тампонаду срца</a:t>
            </a:r>
            <a:endParaRPr lang="Zyyy" altLang="en-US" sz="2000" dirty="0">
              <a:latin typeface="Times" charset="0"/>
              <a:ea typeface="Times" charset="0"/>
              <a:cs typeface="Times" charset="0"/>
            </a:endParaRPr>
          </a:p>
          <a:p>
            <a:pPr marL="1270000" lvl="1" indent="-457200">
              <a:lnSpc>
                <a:spcPct val="80000"/>
              </a:lnSpc>
              <a:buClr>
                <a:schemeClr val="accent1"/>
              </a:buClr>
              <a:buFont typeface="Wingdings" charset="2"/>
              <a:buNone/>
            </a:pPr>
            <a:endParaRPr lang="Zyyy" altLang="en-US" sz="2400" b="1" i="1" dirty="0">
              <a:solidFill>
                <a:schemeClr val="hlink"/>
              </a:solidFill>
            </a:endParaRPr>
          </a:p>
          <a:p>
            <a:pPr marL="1270000" lvl="1" indent="-457200">
              <a:lnSpc>
                <a:spcPct val="80000"/>
              </a:lnSpc>
              <a:buClr>
                <a:schemeClr val="accent1"/>
              </a:buClr>
              <a:buFont typeface="Wingdings" charset="2"/>
              <a:buNone/>
            </a:pPr>
            <a:endParaRPr lang="Zyyy" altLang="en-US" sz="2000" b="1" dirty="0"/>
          </a:p>
        </p:txBody>
      </p:sp>
      <p:sp>
        <p:nvSpPr>
          <p:cNvPr id="92164" name="Rectangle 4"/>
          <p:cNvSpPr>
            <a:spLocks noGrp="1" noRot="1" noChangeArrowheads="1"/>
          </p:cNvSpPr>
          <p:nvPr>
            <p:ph type="title"/>
          </p:nvPr>
        </p:nvSpPr>
        <p:spPr>
          <a:noFill/>
          <a:ln/>
        </p:spPr>
        <p:txBody>
          <a:bodyPr/>
          <a:lstStyle/>
          <a:p>
            <a:r>
              <a:rPr lang="Zyyy" altLang="en-US" sz="3200" dirty="0">
                <a:latin typeface="Times" charset="0"/>
                <a:ea typeface="Times" charset="0"/>
                <a:cs typeface="Times" charset="0"/>
              </a:rPr>
              <a:t>Ексудативни перикардитис</a:t>
            </a:r>
            <a:endParaRPr lang="en-US" altLang="en-US" sz="3200" dirty="0">
              <a:latin typeface="Times" charset="0"/>
              <a:ea typeface="Times" charset="0"/>
              <a:cs typeface="Times" charset="0"/>
            </a:endParaRPr>
          </a:p>
        </p:txBody>
      </p:sp>
    </p:spTree>
    <p:extLst>
      <p:ext uri="{BB962C8B-B14F-4D97-AF65-F5344CB8AC3E}">
        <p14:creationId xmlns:p14="http://schemas.microsoft.com/office/powerpoint/2010/main" val="16429243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idx="4294967295"/>
          </p:nvPr>
        </p:nvSpPr>
        <p:spPr>
          <a:xfrm>
            <a:off x="628843" y="908720"/>
            <a:ext cx="7543800" cy="1295400"/>
          </a:xfrm>
        </p:spPr>
        <p:txBody>
          <a:bodyPr/>
          <a:lstStyle/>
          <a:p>
            <a:r>
              <a:rPr lang="en-US" sz="3500" dirty="0" err="1" smtClean="0">
                <a:latin typeface="Times New Roman" pitchFamily="18" charset="0"/>
                <a:cs typeface="Times New Roman" pitchFamily="18" charset="0"/>
              </a:rPr>
              <a:t>Тампонада</a:t>
            </a:r>
            <a:r>
              <a:rPr lang="en-US" sz="3500" dirty="0" smtClean="0">
                <a:latin typeface="Times New Roman" pitchFamily="18" charset="0"/>
                <a:cs typeface="Times New Roman" pitchFamily="18" charset="0"/>
              </a:rPr>
              <a:t> </a:t>
            </a:r>
            <a:r>
              <a:rPr lang="en-US" sz="3500" dirty="0" err="1" smtClean="0">
                <a:latin typeface="Times New Roman" pitchFamily="18" charset="0"/>
                <a:cs typeface="Times New Roman" pitchFamily="18" charset="0"/>
              </a:rPr>
              <a:t>срца</a:t>
            </a:r>
            <a:r>
              <a:rPr lang="sr-Latn-CS" sz="3500" dirty="0" smtClean="0">
                <a:latin typeface="Times New Roman" pitchFamily="18" charset="0"/>
                <a:cs typeface="Times New Roman" pitchFamily="18" charset="0"/>
              </a:rPr>
              <a:t/>
            </a:r>
            <a:br>
              <a:rPr lang="sr-Latn-CS" sz="3500" dirty="0" smtClean="0">
                <a:latin typeface="Times New Roman" pitchFamily="18" charset="0"/>
                <a:cs typeface="Times New Roman" pitchFamily="18" charset="0"/>
              </a:rPr>
            </a:br>
            <a:endParaRPr lang="sr-Latn-CS" sz="3500" dirty="0" smtClean="0">
              <a:latin typeface="Times New Roman" pitchFamily="18" charset="0"/>
              <a:cs typeface="Times New Roman" pitchFamily="18" charset="0"/>
            </a:endParaRPr>
          </a:p>
        </p:txBody>
      </p:sp>
      <p:sp>
        <p:nvSpPr>
          <p:cNvPr id="26627" name="Content Placeholder 2"/>
          <p:cNvSpPr>
            <a:spLocks noGrp="1"/>
          </p:cNvSpPr>
          <p:nvPr>
            <p:ph idx="4294967295"/>
          </p:nvPr>
        </p:nvSpPr>
        <p:spPr>
          <a:xfrm>
            <a:off x="323528" y="1988840"/>
            <a:ext cx="7872442" cy="4411662"/>
          </a:xfrm>
        </p:spPr>
        <p:txBody>
          <a:bodyPr rtlCol="0">
            <a:normAutofit/>
          </a:bodyPr>
          <a:lstStyle/>
          <a:p>
            <a:pPr fontAlgn="auto">
              <a:lnSpc>
                <a:spcPct val="90000"/>
              </a:lnSpc>
              <a:spcAft>
                <a:spcPts val="0"/>
              </a:spcAft>
              <a:buFont typeface="Arial" pitchFamily="34" charset="0"/>
              <a:buChar char="•"/>
              <a:defRPr/>
            </a:pPr>
            <a:r>
              <a:rPr lang="en-US" sz="2800" dirty="0" err="1" smtClean="0">
                <a:latin typeface="Times New Roman" pitchFamily="18" charset="0"/>
                <a:cs typeface="Times New Roman" pitchFamily="18" charset="0"/>
              </a:rPr>
              <a:t>Тампонаду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срца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узрокује</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накупљање</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перикардног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излива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количини</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која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узрокује</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опструкцију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дотока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крви</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срце</a:t>
            </a:r>
            <a:r>
              <a:rPr lang="en-US" sz="2800" dirty="0" smtClean="0">
                <a:latin typeface="Times New Roman" pitchFamily="18" charset="0"/>
                <a:cs typeface="Times New Roman" pitchFamily="18" charset="0"/>
              </a:rPr>
              <a:t>.</a:t>
            </a:r>
          </a:p>
          <a:p>
            <a:pPr fontAlgn="auto">
              <a:lnSpc>
                <a:spcPct val="90000"/>
              </a:lnSpc>
              <a:spcAft>
                <a:spcPts val="0"/>
              </a:spcAft>
              <a:buFont typeface="Arial" pitchFamily="34" charset="0"/>
              <a:buChar char="•"/>
              <a:defRPr/>
            </a:pPr>
            <a:endParaRPr lang="en-US" sz="2800" dirty="0">
              <a:latin typeface="Times New Roman" pitchFamily="18" charset="0"/>
              <a:cs typeface="Times New Roman" pitchFamily="18" charset="0"/>
            </a:endParaRPr>
          </a:p>
          <a:p>
            <a:pPr fontAlgn="auto">
              <a:lnSpc>
                <a:spcPct val="90000"/>
              </a:lnSpc>
              <a:spcAft>
                <a:spcPts val="0"/>
              </a:spcAft>
              <a:buFont typeface="Arial" pitchFamily="34" charset="0"/>
              <a:buChar char="•"/>
              <a:defRPr/>
            </a:pPr>
            <a:r>
              <a:rPr lang="en-US" sz="2800" dirty="0" err="1" smtClean="0">
                <a:latin typeface="Times New Roman" pitchFamily="18" charset="0"/>
                <a:cs typeface="Times New Roman" pitchFamily="18" charset="0"/>
              </a:rPr>
              <a:t>Тампонада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срца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лечи</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се</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перикардиоцентезом</a:t>
            </a:r>
            <a:r>
              <a:rPr lang="en-US" sz="2800" dirty="0" smtClean="0">
                <a:latin typeface="Times New Roman" pitchFamily="18" charset="0"/>
                <a:cs typeface="Times New Roman" pitchFamily="18" charset="0"/>
              </a:rPr>
              <a:t>.</a:t>
            </a:r>
            <a:endParaRPr lang="sr-Latn-CS" sz="28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21319951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692696"/>
            <a:ext cx="7543800" cy="1295400"/>
          </a:xfrm>
        </p:spPr>
        <p:txBody>
          <a:bodyPr/>
          <a:lstStyle/>
          <a:p>
            <a:r>
              <a:rPr lang="en-US" sz="3200" dirty="0" err="1" smtClean="0">
                <a:latin typeface="Times" charset="0"/>
                <a:ea typeface="Times" charset="0"/>
                <a:cs typeface="Times" charset="0"/>
              </a:rPr>
              <a:t>Парадоксни</a:t>
            </a:r>
            <a:r>
              <a:rPr lang="en-US" sz="3200" dirty="0" smtClean="0">
                <a:latin typeface="Times" charset="0"/>
                <a:ea typeface="Times" charset="0"/>
                <a:cs typeface="Times" charset="0"/>
              </a:rPr>
              <a:t> </a:t>
            </a:r>
            <a:r>
              <a:rPr lang="en-US" sz="3200" dirty="0" err="1" smtClean="0">
                <a:latin typeface="Times" charset="0"/>
                <a:ea typeface="Times" charset="0"/>
                <a:cs typeface="Times" charset="0"/>
              </a:rPr>
              <a:t>пулс</a:t>
            </a:r>
            <a:endParaRPr lang="en-US" sz="3200" dirty="0">
              <a:latin typeface="Times" charset="0"/>
              <a:ea typeface="Times" charset="0"/>
              <a:cs typeface="Times" charset="0"/>
            </a:endParaRPr>
          </a:p>
        </p:txBody>
      </p:sp>
      <p:sp>
        <p:nvSpPr>
          <p:cNvPr id="4" name="TextBox 3"/>
          <p:cNvSpPr txBox="1"/>
          <p:nvPr/>
        </p:nvSpPr>
        <p:spPr>
          <a:xfrm>
            <a:off x="611560" y="1772816"/>
            <a:ext cx="8352928" cy="2308324"/>
          </a:xfrm>
          <a:prstGeom prst="rect">
            <a:avLst/>
          </a:prstGeom>
          <a:noFill/>
        </p:spPr>
        <p:txBody>
          <a:bodyPr wrap="square" rtlCol="0">
            <a:spAutoFit/>
          </a:bodyPr>
          <a:lstStyle/>
          <a:p>
            <a:r>
              <a:rPr lang="en-US" sz="2400" dirty="0" err="1" smtClean="0">
                <a:latin typeface="Times" charset="0"/>
                <a:ea typeface="Times" charset="0"/>
                <a:cs typeface="Times" charset="0"/>
              </a:rPr>
              <a:t>Парадоксни</a:t>
            </a:r>
            <a:r>
              <a:rPr lang="en-US" sz="2400" dirty="0" smtClean="0">
                <a:latin typeface="Times" charset="0"/>
                <a:ea typeface="Times" charset="0"/>
                <a:cs typeface="Times" charset="0"/>
              </a:rPr>
              <a:t> </a:t>
            </a:r>
            <a:r>
              <a:rPr lang="en-US" sz="2400" dirty="0" err="1" smtClean="0">
                <a:latin typeface="Times" charset="0"/>
                <a:ea typeface="Times" charset="0"/>
                <a:cs typeface="Times" charset="0"/>
              </a:rPr>
              <a:t>пулс</a:t>
            </a:r>
            <a:r>
              <a:rPr lang="en-US" sz="2400" dirty="0" smtClean="0">
                <a:latin typeface="Times" charset="0"/>
                <a:ea typeface="Times" charset="0"/>
                <a:cs typeface="Times" charset="0"/>
              </a:rPr>
              <a:t> </a:t>
            </a:r>
            <a:r>
              <a:rPr lang="en-US" sz="2400" dirty="0" err="1" smtClean="0">
                <a:latin typeface="Times" charset="0"/>
                <a:ea typeface="Times" charset="0"/>
                <a:cs typeface="Times" charset="0"/>
              </a:rPr>
              <a:t>је</a:t>
            </a:r>
            <a:r>
              <a:rPr lang="en-US" sz="2400" dirty="0" smtClean="0">
                <a:latin typeface="Times" charset="0"/>
                <a:ea typeface="Times" charset="0"/>
                <a:cs typeface="Times" charset="0"/>
              </a:rPr>
              <a:t> </a:t>
            </a:r>
            <a:r>
              <a:rPr lang="en-US" sz="2400" dirty="0" err="1" smtClean="0">
                <a:latin typeface="Times" charset="0"/>
                <a:ea typeface="Times" charset="0"/>
                <a:cs typeface="Times" charset="0"/>
              </a:rPr>
              <a:t>важан</a:t>
            </a:r>
            <a:r>
              <a:rPr lang="en-US" sz="2400" dirty="0" smtClean="0">
                <a:latin typeface="Times" charset="0"/>
                <a:ea typeface="Times" charset="0"/>
                <a:cs typeface="Times" charset="0"/>
              </a:rPr>
              <a:t> </a:t>
            </a:r>
            <a:r>
              <a:rPr lang="en-US" sz="2400" dirty="0" err="1" smtClean="0">
                <a:latin typeface="Times" charset="0"/>
                <a:ea typeface="Times" charset="0"/>
                <a:cs typeface="Times" charset="0"/>
              </a:rPr>
              <a:t>знак</a:t>
            </a:r>
            <a:r>
              <a:rPr lang="en-US" sz="2400" dirty="0" smtClean="0">
                <a:latin typeface="Times" charset="0"/>
                <a:ea typeface="Times" charset="0"/>
                <a:cs typeface="Times" charset="0"/>
              </a:rPr>
              <a:t> </a:t>
            </a:r>
            <a:r>
              <a:rPr lang="en-US" sz="2400" dirty="0" err="1" smtClean="0">
                <a:latin typeface="Times" charset="0"/>
                <a:ea typeface="Times" charset="0"/>
                <a:cs typeface="Times" charset="0"/>
              </a:rPr>
              <a:t>тампонаде</a:t>
            </a:r>
            <a:r>
              <a:rPr lang="en-US" sz="2400" dirty="0" smtClean="0">
                <a:latin typeface="Times" charset="0"/>
                <a:ea typeface="Times" charset="0"/>
                <a:cs typeface="Times" charset="0"/>
              </a:rPr>
              <a:t> </a:t>
            </a:r>
            <a:r>
              <a:rPr lang="en-US" sz="2400" dirty="0" err="1" smtClean="0">
                <a:latin typeface="Times" charset="0"/>
                <a:ea typeface="Times" charset="0"/>
                <a:cs typeface="Times" charset="0"/>
              </a:rPr>
              <a:t>срца</a:t>
            </a:r>
            <a:r>
              <a:rPr lang="en-US" sz="2400" dirty="0" smtClean="0">
                <a:latin typeface="Times" charset="0"/>
                <a:ea typeface="Times" charset="0"/>
                <a:cs typeface="Times" charset="0"/>
              </a:rPr>
              <a:t>.</a:t>
            </a:r>
          </a:p>
          <a:p>
            <a:r>
              <a:rPr lang="en-US" sz="2400" dirty="0" err="1" smtClean="0">
                <a:latin typeface="Times" charset="0"/>
                <a:ea typeface="Times" charset="0"/>
                <a:cs typeface="Times" charset="0"/>
              </a:rPr>
              <a:t>Представља</a:t>
            </a:r>
            <a:r>
              <a:rPr lang="en-US" sz="2400" dirty="0" smtClean="0">
                <a:latin typeface="Times" charset="0"/>
                <a:ea typeface="Times" charset="0"/>
                <a:cs typeface="Times" charset="0"/>
              </a:rPr>
              <a:t> </a:t>
            </a:r>
            <a:r>
              <a:rPr lang="en-US" sz="2400" dirty="0" err="1" smtClean="0">
                <a:latin typeface="Times" charset="0"/>
                <a:ea typeface="Times" charset="0"/>
                <a:cs typeface="Times" charset="0"/>
              </a:rPr>
              <a:t>смањење</a:t>
            </a:r>
            <a:r>
              <a:rPr lang="en-US" sz="2400" dirty="0" smtClean="0">
                <a:latin typeface="Times" charset="0"/>
                <a:ea typeface="Times" charset="0"/>
                <a:cs typeface="Times" charset="0"/>
              </a:rPr>
              <a:t> </a:t>
            </a:r>
            <a:r>
              <a:rPr lang="en-US" sz="2400" dirty="0" err="1" smtClean="0">
                <a:latin typeface="Times" charset="0"/>
                <a:ea typeface="Times" charset="0"/>
                <a:cs typeface="Times" charset="0"/>
              </a:rPr>
              <a:t>систолног</a:t>
            </a:r>
            <a:r>
              <a:rPr lang="en-US" sz="2400" dirty="0" smtClean="0">
                <a:latin typeface="Times" charset="0"/>
                <a:ea typeface="Times" charset="0"/>
                <a:cs typeface="Times" charset="0"/>
              </a:rPr>
              <a:t> </a:t>
            </a:r>
            <a:r>
              <a:rPr lang="en-US" sz="2400" dirty="0" err="1" smtClean="0">
                <a:latin typeface="Times" charset="0"/>
                <a:ea typeface="Times" charset="0"/>
                <a:cs typeface="Times" charset="0"/>
              </a:rPr>
              <a:t>артеријског</a:t>
            </a:r>
            <a:r>
              <a:rPr lang="en-US" sz="2400" dirty="0" smtClean="0">
                <a:latin typeface="Times" charset="0"/>
                <a:ea typeface="Times" charset="0"/>
                <a:cs typeface="Times" charset="0"/>
              </a:rPr>
              <a:t> </a:t>
            </a:r>
            <a:r>
              <a:rPr lang="en-US" sz="2400" dirty="0" err="1" smtClean="0">
                <a:latin typeface="Times" charset="0"/>
                <a:ea typeface="Times" charset="0"/>
                <a:cs typeface="Times" charset="0"/>
              </a:rPr>
              <a:t>притиска</a:t>
            </a:r>
            <a:r>
              <a:rPr lang="en-US" sz="2400" dirty="0" smtClean="0">
                <a:latin typeface="Times" charset="0"/>
                <a:ea typeface="Times" charset="0"/>
                <a:cs typeface="Times" charset="0"/>
              </a:rPr>
              <a:t> </a:t>
            </a:r>
            <a:r>
              <a:rPr lang="en-US" sz="2400" dirty="0" err="1" smtClean="0">
                <a:latin typeface="Times" charset="0"/>
                <a:ea typeface="Times" charset="0"/>
                <a:cs typeface="Times" charset="0"/>
              </a:rPr>
              <a:t>у</a:t>
            </a:r>
            <a:r>
              <a:rPr lang="en-US" sz="2400" dirty="0" smtClean="0">
                <a:latin typeface="Times" charset="0"/>
                <a:ea typeface="Times" charset="0"/>
                <a:cs typeface="Times" charset="0"/>
              </a:rPr>
              <a:t> </a:t>
            </a:r>
            <a:r>
              <a:rPr lang="en-US" sz="2400" dirty="0" err="1" smtClean="0">
                <a:latin typeface="Times" charset="0"/>
                <a:ea typeface="Times" charset="0"/>
                <a:cs typeface="Times" charset="0"/>
              </a:rPr>
              <a:t>инспиријуму</a:t>
            </a:r>
            <a:r>
              <a:rPr lang="en-US" sz="2400" dirty="0" smtClean="0">
                <a:latin typeface="Times" charset="0"/>
                <a:ea typeface="Times" charset="0"/>
                <a:cs typeface="Times" charset="0"/>
              </a:rPr>
              <a:t> &gt;10 mmHg.</a:t>
            </a:r>
          </a:p>
          <a:p>
            <a:r>
              <a:rPr lang="en-US" sz="2400" dirty="0" err="1" smtClean="0">
                <a:latin typeface="Times" charset="0"/>
                <a:ea typeface="Times" charset="0"/>
                <a:cs typeface="Times" charset="0"/>
              </a:rPr>
              <a:t>Може</a:t>
            </a:r>
            <a:r>
              <a:rPr lang="en-US" sz="2400" dirty="0" smtClean="0">
                <a:latin typeface="Times" charset="0"/>
                <a:ea typeface="Times" charset="0"/>
                <a:cs typeface="Times" charset="0"/>
              </a:rPr>
              <a:t> </a:t>
            </a:r>
            <a:r>
              <a:rPr lang="en-US" sz="2400" dirty="0" err="1" smtClean="0">
                <a:latin typeface="Times" charset="0"/>
                <a:ea typeface="Times" charset="0"/>
                <a:cs typeface="Times" charset="0"/>
              </a:rPr>
              <a:t>да</a:t>
            </a:r>
            <a:r>
              <a:rPr lang="en-US" sz="2400" dirty="0" smtClean="0">
                <a:latin typeface="Times" charset="0"/>
                <a:ea typeface="Times" charset="0"/>
                <a:cs typeface="Times" charset="0"/>
              </a:rPr>
              <a:t> </a:t>
            </a:r>
            <a:r>
              <a:rPr lang="en-US" sz="2400" dirty="0" err="1" smtClean="0">
                <a:latin typeface="Times" charset="0"/>
                <a:ea typeface="Times" charset="0"/>
                <a:cs typeface="Times" charset="0"/>
              </a:rPr>
              <a:t>се</a:t>
            </a:r>
            <a:r>
              <a:rPr lang="en-US" sz="2400" dirty="0" smtClean="0">
                <a:latin typeface="Times" charset="0"/>
                <a:ea typeface="Times" charset="0"/>
                <a:cs typeface="Times" charset="0"/>
              </a:rPr>
              <a:t> </a:t>
            </a:r>
            <a:r>
              <a:rPr lang="en-US" sz="2400" dirty="0" err="1" smtClean="0">
                <a:latin typeface="Times" charset="0"/>
                <a:ea typeface="Times" charset="0"/>
                <a:cs typeface="Times" charset="0"/>
              </a:rPr>
              <a:t>детектује</a:t>
            </a:r>
            <a:r>
              <a:rPr lang="en-US" sz="2400" dirty="0" smtClean="0">
                <a:latin typeface="Times" charset="0"/>
                <a:ea typeface="Times" charset="0"/>
                <a:cs typeface="Times" charset="0"/>
              </a:rPr>
              <a:t> </a:t>
            </a:r>
            <a:r>
              <a:rPr lang="en-US" sz="2400" dirty="0" err="1" smtClean="0">
                <a:latin typeface="Times" charset="0"/>
                <a:ea typeface="Times" charset="0"/>
                <a:cs typeface="Times" charset="0"/>
              </a:rPr>
              <a:t>и</a:t>
            </a:r>
            <a:r>
              <a:rPr lang="en-US" sz="2400" dirty="0" smtClean="0">
                <a:latin typeface="Times" charset="0"/>
                <a:ea typeface="Times" charset="0"/>
                <a:cs typeface="Times" charset="0"/>
              </a:rPr>
              <a:t> </a:t>
            </a:r>
            <a:r>
              <a:rPr lang="en-US" sz="2400" dirty="0" err="1" smtClean="0">
                <a:latin typeface="Times" charset="0"/>
                <a:ea typeface="Times" charset="0"/>
                <a:cs typeface="Times" charset="0"/>
              </a:rPr>
              <a:t>као</a:t>
            </a:r>
            <a:r>
              <a:rPr lang="en-US" sz="2400" dirty="0" smtClean="0">
                <a:latin typeface="Times" charset="0"/>
                <a:ea typeface="Times" charset="0"/>
                <a:cs typeface="Times" charset="0"/>
              </a:rPr>
              <a:t> </a:t>
            </a:r>
            <a:r>
              <a:rPr lang="en-US" sz="2400" dirty="0" err="1" smtClean="0">
                <a:latin typeface="Times" charset="0"/>
                <a:ea typeface="Times" charset="0"/>
                <a:cs typeface="Times" charset="0"/>
              </a:rPr>
              <a:t>слабљење</a:t>
            </a:r>
            <a:r>
              <a:rPr lang="en-US" sz="2400" dirty="0" smtClean="0">
                <a:latin typeface="Times" charset="0"/>
                <a:ea typeface="Times" charset="0"/>
                <a:cs typeface="Times" charset="0"/>
              </a:rPr>
              <a:t>/</a:t>
            </a:r>
            <a:r>
              <a:rPr lang="en-US" sz="2400" dirty="0" err="1" smtClean="0">
                <a:latin typeface="Times" charset="0"/>
                <a:ea typeface="Times" charset="0"/>
                <a:cs typeface="Times" charset="0"/>
              </a:rPr>
              <a:t>нестанак</a:t>
            </a:r>
            <a:r>
              <a:rPr lang="en-US" sz="2400" dirty="0" smtClean="0">
                <a:latin typeface="Times" charset="0"/>
                <a:ea typeface="Times" charset="0"/>
                <a:cs typeface="Times" charset="0"/>
              </a:rPr>
              <a:t> </a:t>
            </a:r>
            <a:r>
              <a:rPr lang="en-US" sz="2400" dirty="0" err="1" smtClean="0">
                <a:latin typeface="Times" charset="0"/>
                <a:ea typeface="Times" charset="0"/>
                <a:cs typeface="Times" charset="0"/>
              </a:rPr>
              <a:t>артерисјког</a:t>
            </a:r>
            <a:r>
              <a:rPr lang="en-US" sz="2400" dirty="0" smtClean="0">
                <a:latin typeface="Times" charset="0"/>
                <a:ea typeface="Times" charset="0"/>
                <a:cs typeface="Times" charset="0"/>
              </a:rPr>
              <a:t> </a:t>
            </a:r>
            <a:r>
              <a:rPr lang="en-US" sz="2400" dirty="0" err="1" smtClean="0">
                <a:latin typeface="Times" charset="0"/>
                <a:ea typeface="Times" charset="0"/>
                <a:cs typeface="Times" charset="0"/>
              </a:rPr>
              <a:t>пулса</a:t>
            </a:r>
            <a:r>
              <a:rPr lang="en-US" sz="2400" dirty="0" smtClean="0">
                <a:latin typeface="Times" charset="0"/>
                <a:ea typeface="Times" charset="0"/>
                <a:cs typeface="Times" charset="0"/>
              </a:rPr>
              <a:t> </a:t>
            </a:r>
            <a:r>
              <a:rPr lang="en-US" sz="2400" dirty="0" err="1" smtClean="0">
                <a:latin typeface="Times" charset="0"/>
                <a:ea typeface="Times" charset="0"/>
                <a:cs typeface="Times" charset="0"/>
              </a:rPr>
              <a:t>у</a:t>
            </a:r>
            <a:r>
              <a:rPr lang="en-US" sz="2400" dirty="0" smtClean="0">
                <a:latin typeface="Times" charset="0"/>
                <a:ea typeface="Times" charset="0"/>
                <a:cs typeface="Times" charset="0"/>
              </a:rPr>
              <a:t> </a:t>
            </a:r>
            <a:r>
              <a:rPr lang="en-US" sz="2400" dirty="0" err="1" smtClean="0">
                <a:latin typeface="Times" charset="0"/>
                <a:ea typeface="Times" charset="0"/>
                <a:cs typeface="Times" charset="0"/>
              </a:rPr>
              <a:t>инспиријуму</a:t>
            </a:r>
            <a:r>
              <a:rPr lang="en-US" sz="2400" dirty="0">
                <a:latin typeface="Times" charset="0"/>
                <a:ea typeface="Times" charset="0"/>
                <a:cs typeface="Times" charset="0"/>
              </a:rPr>
              <a:t>.</a:t>
            </a:r>
            <a:endParaRPr lang="en-US" sz="2400" dirty="0" smtClean="0">
              <a:latin typeface="Times" charset="0"/>
              <a:ea typeface="Times" charset="0"/>
              <a:cs typeface="Times" charset="0"/>
            </a:endParaRPr>
          </a:p>
          <a:p>
            <a:endParaRPr lang="en-US" sz="2400" dirty="0">
              <a:latin typeface="Times" charset="0"/>
              <a:ea typeface="Times" charset="0"/>
              <a:cs typeface="Times" charset="0"/>
            </a:endParaRPr>
          </a:p>
        </p:txBody>
      </p:sp>
    </p:spTree>
    <p:extLst>
      <p:ext uri="{BB962C8B-B14F-4D97-AF65-F5344CB8AC3E}">
        <p14:creationId xmlns:p14="http://schemas.microsoft.com/office/powerpoint/2010/main" val="125829240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348880"/>
            <a:ext cx="7543800" cy="1295400"/>
          </a:xfrm>
        </p:spPr>
        <p:txBody>
          <a:bodyPr/>
          <a:lstStyle/>
          <a:p>
            <a:pPr algn="l"/>
            <a:r>
              <a:rPr lang="en-US" sz="2400" dirty="0" err="1" smtClean="0">
                <a:latin typeface="Times" charset="0"/>
                <a:ea typeface="Times" charset="0"/>
                <a:cs typeface="Times" charset="0"/>
              </a:rPr>
              <a:t>Беков</a:t>
            </a:r>
            <a:r>
              <a:rPr lang="en-US" sz="2400" dirty="0" smtClean="0">
                <a:latin typeface="Times" charset="0"/>
                <a:ea typeface="Times" charset="0"/>
                <a:cs typeface="Times" charset="0"/>
              </a:rPr>
              <a:t> </a:t>
            </a:r>
            <a:r>
              <a:rPr lang="en-US" sz="2400" dirty="0" err="1" smtClean="0">
                <a:latin typeface="Times" charset="0"/>
                <a:ea typeface="Times" charset="0"/>
                <a:cs typeface="Times" charset="0"/>
              </a:rPr>
              <a:t>тријас</a:t>
            </a:r>
            <a:r>
              <a:rPr lang="en-US" sz="2400" dirty="0">
                <a:latin typeface="Times" charset="0"/>
                <a:ea typeface="Times" charset="0"/>
                <a:cs typeface="Times" charset="0"/>
              </a:rPr>
              <a:t/>
            </a:r>
            <a:br>
              <a:rPr lang="en-US" sz="2400" dirty="0">
                <a:latin typeface="Times" charset="0"/>
                <a:ea typeface="Times" charset="0"/>
                <a:cs typeface="Times" charset="0"/>
              </a:rPr>
            </a:br>
            <a:r>
              <a:rPr lang="en-US" sz="2400" dirty="0" smtClean="0">
                <a:latin typeface="Times" charset="0"/>
                <a:ea typeface="Times" charset="0"/>
                <a:cs typeface="Times" charset="0"/>
              </a:rPr>
              <a:t/>
            </a:r>
            <a:br>
              <a:rPr lang="en-US" sz="2400" dirty="0" smtClean="0">
                <a:latin typeface="Times" charset="0"/>
                <a:ea typeface="Times" charset="0"/>
                <a:cs typeface="Times" charset="0"/>
              </a:rPr>
            </a:br>
            <a:r>
              <a:rPr lang="mr-IN" sz="2000" dirty="0" smtClean="0">
                <a:latin typeface="Times" charset="0"/>
                <a:ea typeface="Times" charset="0"/>
                <a:cs typeface="Times" charset="0"/>
              </a:rPr>
              <a:t>„</a:t>
            </a:r>
            <a:r>
              <a:rPr lang="hr-HR" sz="2000" dirty="0" err="1" smtClean="0">
                <a:latin typeface="Times" charset="0"/>
                <a:ea typeface="Times" charset="0"/>
                <a:cs typeface="Times" charset="0"/>
              </a:rPr>
              <a:t>Бек</a:t>
            </a:r>
            <a:r>
              <a:rPr lang="mr-IN" sz="2000" dirty="0" err="1" smtClean="0">
                <a:latin typeface="Times" charset="0"/>
                <a:ea typeface="Times" charset="0"/>
                <a:cs typeface="Times" charset="0"/>
              </a:rPr>
              <a:t>ов</a:t>
            </a:r>
            <a:r>
              <a:rPr lang="mr-IN" sz="2000" dirty="0" smtClean="0">
                <a:latin typeface="Times" charset="0"/>
                <a:ea typeface="Times" charset="0"/>
                <a:cs typeface="Times" charset="0"/>
              </a:rPr>
              <a:t> </a:t>
            </a:r>
            <a:r>
              <a:rPr lang="mr-IN" sz="2000" dirty="0" err="1">
                <a:latin typeface="Times" charset="0"/>
                <a:ea typeface="Times" charset="0"/>
                <a:cs typeface="Times" charset="0"/>
              </a:rPr>
              <a:t>тријас</a:t>
            </a:r>
            <a:r>
              <a:rPr lang="mr-IN" sz="2000" dirty="0">
                <a:latin typeface="Times" charset="0"/>
                <a:ea typeface="Times" charset="0"/>
                <a:cs typeface="Times" charset="0"/>
              </a:rPr>
              <a:t>” </a:t>
            </a:r>
            <a:r>
              <a:rPr lang="hr-HR" sz="2000" dirty="0" smtClean="0">
                <a:latin typeface="Times" charset="0"/>
                <a:ea typeface="Times" charset="0"/>
                <a:cs typeface="Times" charset="0"/>
              </a:rPr>
              <a:t/>
            </a:r>
            <a:br>
              <a:rPr lang="hr-HR" sz="2000" dirty="0" smtClean="0">
                <a:latin typeface="Times" charset="0"/>
                <a:ea typeface="Times" charset="0"/>
                <a:cs typeface="Times" charset="0"/>
              </a:rPr>
            </a:br>
            <a:r>
              <a:rPr lang="hr-HR" sz="2000" b="1" dirty="0" smtClean="0">
                <a:latin typeface="Times" charset="0"/>
                <a:ea typeface="Times" charset="0"/>
                <a:cs typeface="Times" charset="0"/>
              </a:rPr>
              <a:t>- </a:t>
            </a:r>
            <a:r>
              <a:rPr lang="mr-IN" sz="2000" b="1" dirty="0" err="1" smtClean="0">
                <a:latin typeface="Times" charset="0"/>
                <a:ea typeface="Times" charset="0"/>
                <a:cs typeface="Times" charset="0"/>
              </a:rPr>
              <a:t>хипотензија</a:t>
            </a:r>
            <a:r>
              <a:rPr lang="hr-HR" sz="2000" b="1" dirty="0" smtClean="0">
                <a:latin typeface="Times" charset="0"/>
                <a:ea typeface="Times" charset="0"/>
                <a:cs typeface="Times" charset="0"/>
              </a:rPr>
              <a:t/>
            </a:r>
            <a:br>
              <a:rPr lang="hr-HR" sz="2000" b="1" dirty="0" smtClean="0">
                <a:latin typeface="Times" charset="0"/>
                <a:ea typeface="Times" charset="0"/>
                <a:cs typeface="Times" charset="0"/>
              </a:rPr>
            </a:br>
            <a:r>
              <a:rPr lang="hr-HR" sz="2000" b="1" dirty="0" smtClean="0">
                <a:latin typeface="Times" charset="0"/>
                <a:ea typeface="Times" charset="0"/>
                <a:cs typeface="Times" charset="0"/>
              </a:rPr>
              <a:t>- </a:t>
            </a:r>
            <a:r>
              <a:rPr lang="mr-IN" sz="2000" b="1" dirty="0" err="1" smtClean="0">
                <a:latin typeface="Times" charset="0"/>
                <a:ea typeface="Times" charset="0"/>
                <a:cs typeface="Times" charset="0"/>
              </a:rPr>
              <a:t>пораст</a:t>
            </a:r>
            <a:r>
              <a:rPr lang="mr-IN" sz="2000" b="1" dirty="0" smtClean="0">
                <a:latin typeface="Times" charset="0"/>
                <a:ea typeface="Times" charset="0"/>
                <a:cs typeface="Times" charset="0"/>
              </a:rPr>
              <a:t> </a:t>
            </a:r>
            <a:r>
              <a:rPr lang="mr-IN" sz="2000" b="1" dirty="0" err="1">
                <a:latin typeface="Times" charset="0"/>
                <a:ea typeface="Times" charset="0"/>
                <a:cs typeface="Times" charset="0"/>
              </a:rPr>
              <a:t>венског</a:t>
            </a:r>
            <a:r>
              <a:rPr lang="mr-IN" sz="2000" b="1" dirty="0">
                <a:latin typeface="Times" charset="0"/>
                <a:ea typeface="Times" charset="0"/>
                <a:cs typeface="Times" charset="0"/>
              </a:rPr>
              <a:t> </a:t>
            </a:r>
            <a:r>
              <a:rPr lang="mr-IN" sz="2000" b="1" dirty="0" err="1" smtClean="0">
                <a:latin typeface="Times" charset="0"/>
                <a:ea typeface="Times" charset="0"/>
                <a:cs typeface="Times" charset="0"/>
              </a:rPr>
              <a:t>притиска</a:t>
            </a:r>
            <a:r>
              <a:rPr lang="hr-HR" sz="2000" b="1" dirty="0" smtClean="0">
                <a:latin typeface="Times" charset="0"/>
                <a:ea typeface="Times" charset="0"/>
                <a:cs typeface="Times" charset="0"/>
              </a:rPr>
              <a:t/>
            </a:r>
            <a:br>
              <a:rPr lang="hr-HR" sz="2000" b="1" dirty="0" smtClean="0">
                <a:latin typeface="Times" charset="0"/>
                <a:ea typeface="Times" charset="0"/>
                <a:cs typeface="Times" charset="0"/>
              </a:rPr>
            </a:br>
            <a:r>
              <a:rPr lang="hr-HR" sz="2000" b="1" dirty="0" smtClean="0">
                <a:latin typeface="Times" charset="0"/>
                <a:ea typeface="Times" charset="0"/>
                <a:cs typeface="Times" charset="0"/>
              </a:rPr>
              <a:t>-</a:t>
            </a:r>
            <a:r>
              <a:rPr lang="mr-IN" sz="2000" b="1" dirty="0" err="1" smtClean="0">
                <a:latin typeface="Times" charset="0"/>
                <a:ea typeface="Times" charset="0"/>
                <a:cs typeface="Times" charset="0"/>
              </a:rPr>
              <a:t>тихи</a:t>
            </a:r>
            <a:r>
              <a:rPr lang="mr-IN" sz="2000" b="1" dirty="0" smtClean="0">
                <a:latin typeface="Times" charset="0"/>
                <a:ea typeface="Times" charset="0"/>
                <a:cs typeface="Times" charset="0"/>
              </a:rPr>
              <a:t> </a:t>
            </a:r>
            <a:r>
              <a:rPr lang="mr-IN" sz="2000" b="1" dirty="0" err="1">
                <a:latin typeface="Times" charset="0"/>
                <a:ea typeface="Times" charset="0"/>
                <a:cs typeface="Times" charset="0"/>
              </a:rPr>
              <a:t>срчани</a:t>
            </a:r>
            <a:r>
              <a:rPr lang="mr-IN" sz="2000" b="1" dirty="0">
                <a:latin typeface="Times" charset="0"/>
                <a:ea typeface="Times" charset="0"/>
                <a:cs typeface="Times" charset="0"/>
              </a:rPr>
              <a:t> </a:t>
            </a:r>
            <a:r>
              <a:rPr lang="mr-IN" sz="2000" b="1" dirty="0" err="1" smtClean="0">
                <a:latin typeface="Times" charset="0"/>
                <a:ea typeface="Times" charset="0"/>
                <a:cs typeface="Times" charset="0"/>
              </a:rPr>
              <a:t>тонови</a:t>
            </a:r>
            <a:r>
              <a:rPr lang="hr-HR" sz="2000" b="1" dirty="0" smtClean="0">
                <a:latin typeface="Times" charset="0"/>
                <a:ea typeface="Times" charset="0"/>
                <a:cs typeface="Times" charset="0"/>
              </a:rPr>
              <a:t/>
            </a:r>
            <a:br>
              <a:rPr lang="hr-HR" sz="2000" b="1" dirty="0" smtClean="0">
                <a:latin typeface="Times" charset="0"/>
                <a:ea typeface="Times" charset="0"/>
                <a:cs typeface="Times" charset="0"/>
              </a:rPr>
            </a:br>
            <a:r>
              <a:rPr lang="hr-HR" sz="2000" dirty="0">
                <a:latin typeface="Times" charset="0"/>
                <a:ea typeface="Times" charset="0"/>
                <a:cs typeface="Times" charset="0"/>
              </a:rPr>
              <a:t/>
            </a:r>
            <a:br>
              <a:rPr lang="hr-HR" sz="2000" dirty="0">
                <a:latin typeface="Times" charset="0"/>
                <a:ea typeface="Times" charset="0"/>
                <a:cs typeface="Times" charset="0"/>
              </a:rPr>
            </a:br>
            <a:r>
              <a:rPr lang="mr-IN" sz="2000" dirty="0" err="1" smtClean="0">
                <a:latin typeface="Times" charset="0"/>
                <a:ea typeface="Times" charset="0"/>
                <a:cs typeface="Times" charset="0"/>
              </a:rPr>
              <a:t>се</a:t>
            </a:r>
            <a:r>
              <a:rPr lang="hr-HR" sz="2000" dirty="0" smtClean="0">
                <a:latin typeface="Times" charset="0"/>
                <a:ea typeface="Times" charset="0"/>
                <a:cs typeface="Times" charset="0"/>
              </a:rPr>
              <a:t> </a:t>
            </a:r>
            <a:r>
              <a:rPr lang="mr-IN" sz="2000" dirty="0" err="1" smtClean="0">
                <a:latin typeface="Times" charset="0"/>
                <a:ea typeface="Times" charset="0"/>
                <a:cs typeface="Times" charset="0"/>
              </a:rPr>
              <a:t>обично</a:t>
            </a:r>
            <a:r>
              <a:rPr lang="mr-IN" sz="2000" dirty="0" smtClean="0">
                <a:latin typeface="Times" charset="0"/>
                <a:ea typeface="Times" charset="0"/>
                <a:cs typeface="Times" charset="0"/>
              </a:rPr>
              <a:t> </a:t>
            </a:r>
            <a:r>
              <a:rPr lang="mr-IN" sz="2000" dirty="0" err="1">
                <a:latin typeface="Times" charset="0"/>
                <a:ea typeface="Times" charset="0"/>
                <a:cs typeface="Times" charset="0"/>
              </a:rPr>
              <a:t>среће</a:t>
            </a:r>
            <a:r>
              <a:rPr lang="mr-IN" sz="2000" dirty="0">
                <a:latin typeface="Times" charset="0"/>
                <a:ea typeface="Times" charset="0"/>
                <a:cs typeface="Times" charset="0"/>
              </a:rPr>
              <a:t> </a:t>
            </a:r>
            <a:r>
              <a:rPr lang="mr-IN" sz="2000" dirty="0" err="1">
                <a:latin typeface="Times" charset="0"/>
                <a:ea typeface="Times" charset="0"/>
                <a:cs typeface="Times" charset="0"/>
              </a:rPr>
              <a:t>само</a:t>
            </a:r>
            <a:r>
              <a:rPr lang="mr-IN" sz="2000" dirty="0">
                <a:latin typeface="Times" charset="0"/>
                <a:ea typeface="Times" charset="0"/>
                <a:cs typeface="Times" charset="0"/>
              </a:rPr>
              <a:t> </a:t>
            </a:r>
            <a:r>
              <a:rPr lang="mr-IN" sz="2000" dirty="0" err="1">
                <a:latin typeface="Times" charset="0"/>
                <a:ea typeface="Times" charset="0"/>
                <a:cs typeface="Times" charset="0"/>
              </a:rPr>
              <a:t>код</a:t>
            </a:r>
            <a:r>
              <a:rPr lang="mr-IN" sz="2000" dirty="0">
                <a:latin typeface="Times" charset="0"/>
                <a:ea typeface="Times" charset="0"/>
                <a:cs typeface="Times" charset="0"/>
              </a:rPr>
              <a:t> </a:t>
            </a:r>
            <a:r>
              <a:rPr lang="mr-IN" sz="2000" dirty="0" err="1">
                <a:latin typeface="Times" charset="0"/>
                <a:ea typeface="Times" charset="0"/>
                <a:cs typeface="Times" charset="0"/>
              </a:rPr>
              <a:t>тешке</a:t>
            </a:r>
            <a:r>
              <a:rPr lang="mr-IN" sz="2000" dirty="0">
                <a:latin typeface="Times" charset="0"/>
                <a:ea typeface="Times" charset="0"/>
                <a:cs typeface="Times" charset="0"/>
              </a:rPr>
              <a:t>, </a:t>
            </a:r>
            <a:r>
              <a:rPr lang="mr-IN" sz="2000" dirty="0" err="1">
                <a:latin typeface="Times" charset="0"/>
                <a:ea typeface="Times" charset="0"/>
                <a:cs typeface="Times" charset="0"/>
              </a:rPr>
              <a:t>акутне</a:t>
            </a:r>
            <a:r>
              <a:rPr lang="mr-IN" sz="2000" dirty="0">
                <a:latin typeface="Times" charset="0"/>
                <a:ea typeface="Times" charset="0"/>
                <a:cs typeface="Times" charset="0"/>
              </a:rPr>
              <a:t> </a:t>
            </a:r>
            <a:r>
              <a:rPr lang="mr-IN" sz="2000" dirty="0" err="1" smtClean="0">
                <a:latin typeface="Times" charset="0"/>
                <a:ea typeface="Times" charset="0"/>
                <a:cs typeface="Times" charset="0"/>
              </a:rPr>
              <a:t>тампонаде</a:t>
            </a:r>
            <a:r>
              <a:rPr lang="mr-IN" sz="2000" dirty="0">
                <a:latin typeface="Times" charset="0"/>
                <a:ea typeface="Times" charset="0"/>
                <a:cs typeface="Times" charset="0"/>
              </a:rPr>
              <a:t>. </a:t>
            </a:r>
            <a:r>
              <a:rPr lang="hr-HR" sz="2000" dirty="0" smtClean="0">
                <a:latin typeface="Times" charset="0"/>
                <a:ea typeface="Times" charset="0"/>
                <a:cs typeface="Times" charset="0"/>
              </a:rPr>
              <a:t/>
            </a:r>
            <a:br>
              <a:rPr lang="hr-HR" sz="2000" dirty="0" smtClean="0">
                <a:latin typeface="Times" charset="0"/>
                <a:ea typeface="Times" charset="0"/>
                <a:cs typeface="Times" charset="0"/>
              </a:rPr>
            </a:br>
            <a:r>
              <a:rPr lang="hr-HR" sz="2000" dirty="0">
                <a:latin typeface="Times" charset="0"/>
                <a:ea typeface="Times" charset="0"/>
                <a:cs typeface="Times" charset="0"/>
              </a:rPr>
              <a:t/>
            </a:r>
            <a:br>
              <a:rPr lang="hr-HR" sz="2000" dirty="0">
                <a:latin typeface="Times" charset="0"/>
                <a:ea typeface="Times" charset="0"/>
                <a:cs typeface="Times" charset="0"/>
              </a:rPr>
            </a:br>
            <a:r>
              <a:rPr lang="mr-IN" sz="2000" dirty="0" err="1" smtClean="0">
                <a:latin typeface="Times" charset="0"/>
                <a:ea typeface="Times" charset="0"/>
                <a:cs typeface="Times" charset="0"/>
              </a:rPr>
              <a:t>Када</a:t>
            </a:r>
            <a:r>
              <a:rPr lang="mr-IN" sz="2000" dirty="0" smtClean="0">
                <a:latin typeface="Times" charset="0"/>
                <a:ea typeface="Times" charset="0"/>
                <a:cs typeface="Times" charset="0"/>
              </a:rPr>
              <a:t> </a:t>
            </a:r>
            <a:r>
              <a:rPr lang="mr-IN" sz="2000" dirty="0" err="1">
                <a:latin typeface="Times" charset="0"/>
                <a:ea typeface="Times" charset="0"/>
                <a:cs typeface="Times" charset="0"/>
              </a:rPr>
              <a:t>тампонада</a:t>
            </a:r>
            <a:r>
              <a:rPr lang="mr-IN" sz="2000" dirty="0">
                <a:latin typeface="Times" charset="0"/>
                <a:ea typeface="Times" charset="0"/>
                <a:cs typeface="Times" charset="0"/>
              </a:rPr>
              <a:t> </a:t>
            </a:r>
            <a:r>
              <a:rPr lang="mr-IN" sz="2000" dirty="0" err="1">
                <a:latin typeface="Times" charset="0"/>
                <a:ea typeface="Times" charset="0"/>
                <a:cs typeface="Times" charset="0"/>
              </a:rPr>
              <a:t>настаје</a:t>
            </a:r>
            <a:r>
              <a:rPr lang="mr-IN" sz="2000" dirty="0">
                <a:latin typeface="Times" charset="0"/>
                <a:ea typeface="Times" charset="0"/>
                <a:cs typeface="Times" charset="0"/>
              </a:rPr>
              <a:t> </a:t>
            </a:r>
            <a:r>
              <a:rPr lang="mr-IN" sz="2000" dirty="0" err="1" smtClean="0">
                <a:latin typeface="Times" charset="0"/>
                <a:ea typeface="Times" charset="0"/>
                <a:cs typeface="Times" charset="0"/>
              </a:rPr>
              <a:t>спорије</a:t>
            </a:r>
            <a:r>
              <a:rPr lang="hr-HR" sz="2000" dirty="0" smtClean="0">
                <a:latin typeface="Times" charset="0"/>
                <a:ea typeface="Times" charset="0"/>
                <a:cs typeface="Times" charset="0"/>
              </a:rPr>
              <a:t> </a:t>
            </a:r>
            <a:r>
              <a:rPr lang="mr-IN" sz="2000" dirty="0" err="1" smtClean="0">
                <a:latin typeface="Times" charset="0"/>
                <a:ea typeface="Times" charset="0"/>
                <a:cs typeface="Times" charset="0"/>
              </a:rPr>
              <a:t>клиничке</a:t>
            </a:r>
            <a:r>
              <a:rPr lang="mr-IN" sz="2000" dirty="0" smtClean="0">
                <a:latin typeface="Times" charset="0"/>
                <a:ea typeface="Times" charset="0"/>
                <a:cs typeface="Times" charset="0"/>
              </a:rPr>
              <a:t> </a:t>
            </a:r>
            <a:r>
              <a:rPr lang="mr-IN" sz="2000" dirty="0" err="1">
                <a:latin typeface="Times" charset="0"/>
                <a:ea typeface="Times" charset="0"/>
                <a:cs typeface="Times" charset="0"/>
              </a:rPr>
              <a:t>манифестације</a:t>
            </a:r>
            <a:r>
              <a:rPr lang="mr-IN" sz="2000" dirty="0">
                <a:latin typeface="Times" charset="0"/>
                <a:ea typeface="Times" charset="0"/>
                <a:cs typeface="Times" charset="0"/>
              </a:rPr>
              <a:t> </a:t>
            </a:r>
            <a:r>
              <a:rPr lang="mr-IN" sz="2000" dirty="0" err="1">
                <a:latin typeface="Times" charset="0"/>
                <a:ea typeface="Times" charset="0"/>
                <a:cs typeface="Times" charset="0"/>
              </a:rPr>
              <a:t>подсећају</a:t>
            </a:r>
            <a:r>
              <a:rPr lang="mr-IN" sz="2000" dirty="0">
                <a:latin typeface="Times" charset="0"/>
                <a:ea typeface="Times" charset="0"/>
                <a:cs typeface="Times" charset="0"/>
              </a:rPr>
              <a:t> </a:t>
            </a:r>
            <a:r>
              <a:rPr lang="mr-IN" sz="2000" dirty="0" err="1">
                <a:latin typeface="Times" charset="0"/>
                <a:ea typeface="Times" charset="0"/>
                <a:cs typeface="Times" charset="0"/>
              </a:rPr>
              <a:t>на</a:t>
            </a:r>
            <a:r>
              <a:rPr lang="mr-IN" sz="2000" dirty="0">
                <a:latin typeface="Times" charset="0"/>
                <a:ea typeface="Times" charset="0"/>
                <a:cs typeface="Times" charset="0"/>
              </a:rPr>
              <a:t> </a:t>
            </a:r>
            <a:r>
              <a:rPr lang="mr-IN" sz="2000" dirty="0" err="1" smtClean="0">
                <a:latin typeface="Times" charset="0"/>
                <a:ea typeface="Times" charset="0"/>
                <a:cs typeface="Times" charset="0"/>
              </a:rPr>
              <a:t>срчану</a:t>
            </a:r>
            <a:r>
              <a:rPr lang="hr-HR" sz="2000" dirty="0" smtClean="0">
                <a:latin typeface="Times" charset="0"/>
                <a:ea typeface="Times" charset="0"/>
                <a:cs typeface="Times" charset="0"/>
              </a:rPr>
              <a:t> </a:t>
            </a:r>
            <a:r>
              <a:rPr lang="mr-IN" sz="2000" dirty="0" err="1" smtClean="0">
                <a:latin typeface="Times" charset="0"/>
                <a:ea typeface="Times" charset="0"/>
                <a:cs typeface="Times" charset="0"/>
              </a:rPr>
              <a:t>инсуфицијенцију</a:t>
            </a:r>
            <a:r>
              <a:rPr lang="mr-IN" sz="2000" dirty="0" smtClean="0">
                <a:latin typeface="Times" charset="0"/>
                <a:ea typeface="Times" charset="0"/>
                <a:cs typeface="Times" charset="0"/>
              </a:rPr>
              <a:t> </a:t>
            </a:r>
            <a:r>
              <a:rPr lang="mr-IN" sz="2000" dirty="0">
                <a:latin typeface="Times" charset="0"/>
                <a:ea typeface="Times" charset="0"/>
                <a:cs typeface="Times" charset="0"/>
              </a:rPr>
              <a:t>(</a:t>
            </a:r>
            <a:r>
              <a:rPr lang="mr-IN" sz="2000" dirty="0" err="1">
                <a:latin typeface="Times" charset="0"/>
                <a:ea typeface="Times" charset="0"/>
                <a:cs typeface="Times" charset="0"/>
              </a:rPr>
              <a:t>диспнеа</a:t>
            </a:r>
            <a:r>
              <a:rPr lang="mr-IN" sz="2000" dirty="0">
                <a:latin typeface="Times" charset="0"/>
                <a:ea typeface="Times" charset="0"/>
                <a:cs typeface="Times" charset="0"/>
              </a:rPr>
              <a:t>, </a:t>
            </a:r>
            <a:r>
              <a:rPr lang="mr-IN" sz="2000" dirty="0" err="1">
                <a:latin typeface="Times" charset="0"/>
                <a:ea typeface="Times" charset="0"/>
                <a:cs typeface="Times" charset="0"/>
              </a:rPr>
              <a:t>ортопнеа</a:t>
            </a:r>
            <a:r>
              <a:rPr lang="mr-IN" sz="2000" dirty="0">
                <a:latin typeface="Times" charset="0"/>
                <a:ea typeface="Times" charset="0"/>
                <a:cs typeface="Times" charset="0"/>
              </a:rPr>
              <a:t>, </a:t>
            </a:r>
            <a:r>
              <a:rPr lang="mr-IN" sz="2000" dirty="0" err="1" smtClean="0">
                <a:latin typeface="Times" charset="0"/>
                <a:ea typeface="Times" charset="0"/>
                <a:cs typeface="Times" charset="0"/>
              </a:rPr>
              <a:t>увећана</a:t>
            </a:r>
            <a:r>
              <a:rPr lang="hr-HR" sz="2000" dirty="0" smtClean="0">
                <a:latin typeface="Times" charset="0"/>
                <a:ea typeface="Times" charset="0"/>
                <a:cs typeface="Times" charset="0"/>
              </a:rPr>
              <a:t> </a:t>
            </a:r>
            <a:r>
              <a:rPr lang="mr-IN" sz="2000" dirty="0" err="1" smtClean="0">
                <a:latin typeface="Times" charset="0"/>
                <a:ea typeface="Times" charset="0"/>
                <a:cs typeface="Times" charset="0"/>
              </a:rPr>
              <a:t>јетра</a:t>
            </a:r>
            <a:r>
              <a:rPr lang="mr-IN" sz="2000" dirty="0">
                <a:latin typeface="Times" charset="0"/>
                <a:ea typeface="Times" charset="0"/>
                <a:cs typeface="Times" charset="0"/>
              </a:rPr>
              <a:t>, </a:t>
            </a:r>
            <a:r>
              <a:rPr lang="mr-IN" sz="2000" dirty="0" err="1">
                <a:latin typeface="Times" charset="0"/>
                <a:ea typeface="Times" charset="0"/>
                <a:cs typeface="Times" charset="0"/>
              </a:rPr>
              <a:t>набрекле</a:t>
            </a:r>
            <a:r>
              <a:rPr lang="mr-IN" sz="2000" dirty="0">
                <a:latin typeface="Times" charset="0"/>
                <a:ea typeface="Times" charset="0"/>
                <a:cs typeface="Times" charset="0"/>
              </a:rPr>
              <a:t> </a:t>
            </a:r>
            <a:r>
              <a:rPr lang="mr-IN" sz="2000" dirty="0" err="1">
                <a:latin typeface="Times" charset="0"/>
                <a:ea typeface="Times" charset="0"/>
                <a:cs typeface="Times" charset="0"/>
              </a:rPr>
              <a:t>југуларне</a:t>
            </a:r>
            <a:r>
              <a:rPr lang="mr-IN" sz="2000" dirty="0">
                <a:latin typeface="Times" charset="0"/>
                <a:ea typeface="Times" charset="0"/>
                <a:cs typeface="Times" charset="0"/>
              </a:rPr>
              <a:t> </a:t>
            </a:r>
            <a:r>
              <a:rPr lang="mr-IN" sz="2000" dirty="0" err="1">
                <a:latin typeface="Times" charset="0"/>
                <a:ea typeface="Times" charset="0"/>
                <a:cs typeface="Times" charset="0"/>
              </a:rPr>
              <a:t>вене</a:t>
            </a:r>
            <a:r>
              <a:rPr lang="mr-IN" sz="2000" dirty="0">
                <a:latin typeface="Times" charset="0"/>
                <a:ea typeface="Times" charset="0"/>
                <a:cs typeface="Times" charset="0"/>
              </a:rPr>
              <a:t>), </a:t>
            </a:r>
            <a:r>
              <a:rPr lang="mr-IN" sz="2000" dirty="0" err="1">
                <a:latin typeface="Times" charset="0"/>
                <a:ea typeface="Times" charset="0"/>
                <a:cs typeface="Times" charset="0"/>
              </a:rPr>
              <a:t>али</a:t>
            </a:r>
            <a:r>
              <a:rPr lang="mr-IN" sz="2000" dirty="0">
                <a:latin typeface="Times" charset="0"/>
                <a:ea typeface="Times" charset="0"/>
                <a:cs typeface="Times" charset="0"/>
              </a:rPr>
              <a:t> БЕЗ </a:t>
            </a:r>
            <a:r>
              <a:rPr lang="mr-IN" sz="2000" dirty="0" smtClean="0">
                <a:latin typeface="Times" charset="0"/>
                <a:ea typeface="Times" charset="0"/>
                <a:cs typeface="Times" charset="0"/>
              </a:rPr>
              <a:t>ЗАСТОЈА </a:t>
            </a:r>
            <a:r>
              <a:rPr lang="mr-IN" sz="2000" dirty="0">
                <a:latin typeface="Times" charset="0"/>
                <a:ea typeface="Times" charset="0"/>
                <a:cs typeface="Times" charset="0"/>
              </a:rPr>
              <a:t>НА ПЛУЋИМА. </a:t>
            </a:r>
            <a:endParaRPr lang="en-US" sz="2000" dirty="0">
              <a:latin typeface="Times" charset="0"/>
              <a:ea typeface="Times" charset="0"/>
              <a:cs typeface="Times" charset="0"/>
            </a:endParaRPr>
          </a:p>
        </p:txBody>
      </p:sp>
    </p:spTree>
    <p:extLst>
      <p:ext uri="{BB962C8B-B14F-4D97-AF65-F5344CB8AC3E}">
        <p14:creationId xmlns:p14="http://schemas.microsoft.com/office/powerpoint/2010/main" val="6516414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idx="4294967295"/>
          </p:nvPr>
        </p:nvSpPr>
        <p:spPr>
          <a:xfrm>
            <a:off x="685800" y="836712"/>
            <a:ext cx="7543800" cy="1295400"/>
          </a:xfrm>
        </p:spPr>
        <p:txBody>
          <a:bodyPr/>
          <a:lstStyle/>
          <a:p>
            <a:r>
              <a:rPr lang="en-US" sz="2800" dirty="0" err="1" smtClean="0">
                <a:latin typeface="Times New Roman" pitchFamily="18" charset="0"/>
                <a:cs typeface="Times New Roman" pitchFamily="18" charset="0"/>
              </a:rPr>
              <a:t>Констрикција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перикарда</a:t>
            </a:r>
            <a:r>
              <a:rPr lang="sr-Latn-CS" sz="2800" dirty="0" smtClean="0">
                <a:latin typeface="Times New Roman" pitchFamily="18" charset="0"/>
                <a:cs typeface="Times New Roman" pitchFamily="18" charset="0"/>
              </a:rPr>
              <a:t/>
            </a:r>
            <a:br>
              <a:rPr lang="sr-Latn-CS" sz="2800" dirty="0" smtClean="0">
                <a:latin typeface="Times New Roman" pitchFamily="18" charset="0"/>
                <a:cs typeface="Times New Roman" pitchFamily="18" charset="0"/>
              </a:rPr>
            </a:br>
            <a:endParaRPr lang="sr-Latn-CS" sz="2800" dirty="0" smtClean="0">
              <a:latin typeface="Times New Roman" pitchFamily="18" charset="0"/>
              <a:cs typeface="Times New Roman" pitchFamily="18" charset="0"/>
            </a:endParaRPr>
          </a:p>
        </p:txBody>
      </p:sp>
      <p:sp>
        <p:nvSpPr>
          <p:cNvPr id="34819" name="Content Placeholder 2"/>
          <p:cNvSpPr>
            <a:spLocks noGrp="1"/>
          </p:cNvSpPr>
          <p:nvPr>
            <p:ph idx="4294967295"/>
          </p:nvPr>
        </p:nvSpPr>
        <p:spPr>
          <a:xfrm>
            <a:off x="34502" y="1844824"/>
            <a:ext cx="4104456" cy="4195638"/>
          </a:xfrm>
        </p:spPr>
        <p:txBody>
          <a:bodyPr rtlCol="0">
            <a:normAutofit/>
          </a:bodyPr>
          <a:lstStyle/>
          <a:p>
            <a:pPr marL="0" indent="0" fontAlgn="auto">
              <a:lnSpc>
                <a:spcPct val="90000"/>
              </a:lnSpc>
              <a:spcAft>
                <a:spcPts val="0"/>
              </a:spcAft>
              <a:buNone/>
              <a:defRPr/>
            </a:pPr>
            <a:r>
              <a:rPr lang="en-US" sz="2000" dirty="0" err="1" smtClean="0">
                <a:latin typeface="Times New Roman" pitchFamily="18" charset="0"/>
                <a:cs typeface="Times New Roman" pitchFamily="18" charset="0"/>
              </a:rPr>
              <a:t>Настаје</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као</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последица</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хроничних</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упалних</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промена</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у</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перикардној</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шупљини</a:t>
            </a:r>
            <a:r>
              <a:rPr lang="en-US" sz="2000" dirty="0" smtClean="0">
                <a:latin typeface="Times New Roman" pitchFamily="18" charset="0"/>
                <a:cs typeface="Times New Roman" pitchFamily="18" charset="0"/>
              </a:rPr>
              <a:t>.</a:t>
            </a:r>
          </a:p>
          <a:p>
            <a:pPr marL="0" indent="0" fontAlgn="auto">
              <a:lnSpc>
                <a:spcPct val="90000"/>
              </a:lnSpc>
              <a:spcAft>
                <a:spcPts val="0"/>
              </a:spcAft>
              <a:buNone/>
              <a:defRPr/>
            </a:pPr>
            <a:endParaRPr lang="en-US" sz="2000" dirty="0">
              <a:latin typeface="Times New Roman" pitchFamily="18" charset="0"/>
              <a:cs typeface="Times New Roman" pitchFamily="18" charset="0"/>
            </a:endParaRPr>
          </a:p>
          <a:p>
            <a:pPr marL="0" indent="0" fontAlgn="auto">
              <a:lnSpc>
                <a:spcPct val="90000"/>
              </a:lnSpc>
              <a:spcAft>
                <a:spcPts val="0"/>
              </a:spcAft>
              <a:buNone/>
              <a:defRPr/>
            </a:pPr>
            <a:r>
              <a:rPr lang="en-US" sz="2000" dirty="0" err="1">
                <a:latin typeface="Times New Roman" pitchFamily="18" charset="0"/>
                <a:cs typeface="Times New Roman" pitchFamily="18" charset="0"/>
              </a:rPr>
              <a:t>С</a:t>
            </a:r>
            <a:r>
              <a:rPr lang="en-US" sz="2000" dirty="0" err="1" smtClean="0">
                <a:latin typeface="Times New Roman" pitchFamily="18" charset="0"/>
                <a:cs typeface="Times New Roman" pitchFamily="18" charset="0"/>
              </a:rPr>
              <a:t>рце</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је</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у</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оклопу</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окру</a:t>
            </a:r>
            <a:r>
              <a:rPr lang="sr-Latn-CS" sz="2000" dirty="0" err="1" smtClean="0">
                <a:latin typeface="Times New Roman" pitchFamily="18" charset="0"/>
                <a:cs typeface="Times New Roman" pitchFamily="18" charset="0"/>
              </a:rPr>
              <a:t>ж</a:t>
            </a:r>
            <a:r>
              <a:rPr lang="en-US" sz="2000" dirty="0" err="1" smtClean="0">
                <a:latin typeface="Times New Roman" pitchFamily="18" charset="0"/>
                <a:cs typeface="Times New Roman" pitchFamily="18" charset="0"/>
              </a:rPr>
              <a:t>ује</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га</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слој</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крутог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нерастегљивог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фиброзног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ткива</a:t>
            </a:r>
            <a:r>
              <a:rPr lang="sr-Cyrl-C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које</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ремети</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пуњење</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срца</a:t>
            </a:r>
            <a:r>
              <a:rPr lang="en-US" sz="2000" dirty="0" smtClean="0">
                <a:latin typeface="Times New Roman" pitchFamily="18" charset="0"/>
                <a:cs typeface="Times New Roman" pitchFamily="18" charset="0"/>
              </a:rPr>
              <a:t>.</a:t>
            </a:r>
            <a:r>
              <a:rPr lang="sr-Cyrl-CS" sz="2000" dirty="0" smtClean="0">
                <a:latin typeface="Times New Roman" pitchFamily="18" charset="0"/>
                <a:cs typeface="Times New Roman" pitchFamily="18" charset="0"/>
              </a:rPr>
              <a:t> </a:t>
            </a:r>
            <a:endParaRPr lang="sr-Latn-CS" sz="2000" dirty="0" smtClean="0">
              <a:latin typeface="Times New Roman" pitchFamily="18" charset="0"/>
              <a:cs typeface="Times New Roman" pitchFamily="18"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67944" y="1515379"/>
            <a:ext cx="4812954" cy="5278724"/>
          </a:xfrm>
          <a:prstGeom prst="rect">
            <a:avLst/>
          </a:prstGeom>
        </p:spPr>
      </p:pic>
      <p:sp>
        <p:nvSpPr>
          <p:cNvPr id="3" name="Down Arrow 2"/>
          <p:cNvSpPr/>
          <p:nvPr/>
        </p:nvSpPr>
        <p:spPr>
          <a:xfrm rot="3260440">
            <a:off x="7937261" y="3079076"/>
            <a:ext cx="342933" cy="1020716"/>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9162619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457200" y="836712"/>
            <a:ext cx="8229600" cy="928670"/>
          </a:xfrm>
        </p:spPr>
        <p:txBody>
          <a:bodyPr/>
          <a:lstStyle/>
          <a:p>
            <a:r>
              <a:rPr lang="sr-Cyrl-CS" sz="3600" smtClean="0">
                <a:latin typeface="Times New Roman" pitchFamily="18" charset="0"/>
                <a:cs typeface="Times New Roman" pitchFamily="18" charset="0"/>
              </a:rPr>
              <a:t>Лечење болести </a:t>
            </a:r>
            <a:r>
              <a:rPr lang="sr-Cyrl-CS" sz="3600" dirty="0" err="1" smtClean="0">
                <a:latin typeface="Times New Roman" pitchFamily="18" charset="0"/>
                <a:cs typeface="Times New Roman" pitchFamily="18" charset="0"/>
              </a:rPr>
              <a:t>перикарда</a:t>
            </a:r>
            <a:endParaRPr lang="sr-Cyrl-CS" sz="3600" dirty="0" smtClean="0">
              <a:latin typeface="Times New Roman" pitchFamily="18" charset="0"/>
              <a:cs typeface="Times New Roman" pitchFamily="18" charset="0"/>
            </a:endParaRPr>
          </a:p>
        </p:txBody>
      </p:sp>
      <p:sp>
        <p:nvSpPr>
          <p:cNvPr id="33795" name="Rectangle 3"/>
          <p:cNvSpPr>
            <a:spLocks noGrp="1" noChangeArrowheads="1"/>
          </p:cNvSpPr>
          <p:nvPr>
            <p:ph idx="1"/>
          </p:nvPr>
        </p:nvSpPr>
        <p:spPr>
          <a:xfrm>
            <a:off x="196835" y="1916832"/>
            <a:ext cx="8750330" cy="6072207"/>
          </a:xfrm>
        </p:spPr>
        <p:txBody>
          <a:bodyPr/>
          <a:lstStyle/>
          <a:p>
            <a:pPr>
              <a:lnSpc>
                <a:spcPct val="80000"/>
              </a:lnSpc>
            </a:pPr>
            <a:r>
              <a:rPr lang="en-US" sz="1800" dirty="0" err="1" smtClean="0">
                <a:latin typeface="Times New Roman" pitchFamily="18" charset="0"/>
                <a:cs typeface="Times New Roman" pitchFamily="18" charset="0"/>
              </a:rPr>
              <a:t>Мировање</a:t>
            </a:r>
            <a:r>
              <a:rPr lang="sr-Latn-CS" sz="1800" dirty="0" smtClean="0">
                <a:latin typeface="Times New Roman" pitchFamily="18" charset="0"/>
                <a:cs typeface="Times New Roman" pitchFamily="18" charset="0"/>
              </a:rPr>
              <a:t>, </a:t>
            </a:r>
            <a:r>
              <a:rPr lang="sr-Latn-CS" sz="1800" dirty="0" err="1" smtClean="0">
                <a:latin typeface="Times New Roman" pitchFamily="18" charset="0"/>
                <a:cs typeface="Times New Roman" pitchFamily="18" charset="0"/>
              </a:rPr>
              <a:t>код</a:t>
            </a:r>
            <a:r>
              <a:rPr lang="sr-Latn-CS" sz="1800" dirty="0" smtClean="0">
                <a:latin typeface="Times New Roman" pitchFamily="18" charset="0"/>
                <a:cs typeface="Times New Roman" pitchFamily="18" charset="0"/>
              </a:rPr>
              <a:t> </a:t>
            </a:r>
            <a:r>
              <a:rPr lang="sr-Latn-CS" sz="1800" dirty="0" err="1" smtClean="0">
                <a:latin typeface="Times New Roman" pitchFamily="18" charset="0"/>
                <a:cs typeface="Times New Roman" pitchFamily="18" charset="0"/>
              </a:rPr>
              <a:t>одређене</a:t>
            </a:r>
            <a:r>
              <a:rPr lang="sr-Latn-CS" sz="1800" dirty="0" smtClean="0">
                <a:latin typeface="Times New Roman" pitchFamily="18" charset="0"/>
                <a:cs typeface="Times New Roman" pitchFamily="18" charset="0"/>
              </a:rPr>
              <a:t> </a:t>
            </a:r>
            <a:r>
              <a:rPr lang="sr-Latn-CS" sz="1800" dirty="0" err="1" smtClean="0">
                <a:latin typeface="Times New Roman" pitchFamily="18" charset="0"/>
                <a:cs typeface="Times New Roman" pitchFamily="18" charset="0"/>
              </a:rPr>
              <a:t>групе</a:t>
            </a:r>
            <a:r>
              <a:rPr lang="sr-Latn-CS" sz="1800" dirty="0" smtClean="0">
                <a:latin typeface="Times New Roman" pitchFamily="18" charset="0"/>
                <a:cs typeface="Times New Roman" pitchFamily="18" charset="0"/>
              </a:rPr>
              <a:t> </a:t>
            </a:r>
            <a:r>
              <a:rPr lang="sr-Latn-CS" sz="1800" dirty="0" err="1" smtClean="0">
                <a:latin typeface="Times New Roman" pitchFamily="18" charset="0"/>
                <a:cs typeface="Times New Roman" pitchFamily="18" charset="0"/>
              </a:rPr>
              <a:t>пацијената</a:t>
            </a:r>
            <a:r>
              <a:rPr lang="sr-Latn-CS" sz="1800" dirty="0" smtClean="0">
                <a:latin typeface="Times New Roman" pitchFamily="18" charset="0"/>
                <a:cs typeface="Times New Roman" pitchFamily="18" charset="0"/>
              </a:rPr>
              <a:t> </a:t>
            </a:r>
            <a:r>
              <a:rPr lang="sr-Latn-CS" sz="1800" dirty="0" err="1" smtClean="0">
                <a:latin typeface="Times New Roman" pitchFamily="18" charset="0"/>
                <a:cs typeface="Times New Roman" pitchFamily="18" charset="0"/>
              </a:rPr>
              <a:t>хоспитализација</a:t>
            </a:r>
            <a:endParaRPr lang="en-US" sz="1800" dirty="0" smtClean="0">
              <a:latin typeface="Times New Roman" pitchFamily="18" charset="0"/>
              <a:cs typeface="Times New Roman" pitchFamily="18" charset="0"/>
            </a:endParaRPr>
          </a:p>
          <a:p>
            <a:pPr>
              <a:lnSpc>
                <a:spcPct val="80000"/>
              </a:lnSpc>
            </a:pPr>
            <a:r>
              <a:rPr lang="en-US" sz="1800" dirty="0" err="1" smtClean="0">
                <a:latin typeface="Times New Roman" pitchFamily="18" charset="0"/>
                <a:cs typeface="Times New Roman" pitchFamily="18" charset="0"/>
              </a:rPr>
              <a:t>Пра</a:t>
            </a:r>
            <a:r>
              <a:rPr lang="sr-Latn-CS" sz="1800" dirty="0" err="1" smtClean="0">
                <a:latin typeface="Times New Roman" pitchFamily="18" charset="0"/>
                <a:cs typeface="Times New Roman" pitchFamily="18" charset="0"/>
              </a:rPr>
              <a:t>ћење</a:t>
            </a:r>
            <a:r>
              <a:rPr lang="sr-Latn-CS" sz="1800" dirty="0" smtClean="0">
                <a:latin typeface="Times New Roman" pitchFamily="18" charset="0"/>
                <a:cs typeface="Times New Roman" pitchFamily="18" charset="0"/>
              </a:rPr>
              <a:t> </a:t>
            </a:r>
            <a:r>
              <a:rPr lang="sr-Latn-CS" sz="1800" dirty="0" err="1" smtClean="0">
                <a:latin typeface="Times New Roman" pitchFamily="18" charset="0"/>
                <a:cs typeface="Times New Roman" pitchFamily="18" charset="0"/>
              </a:rPr>
              <a:t>артеријског</a:t>
            </a:r>
            <a:r>
              <a:rPr lang="sr-Latn-CS" sz="1800" dirty="0">
                <a:latin typeface="Times New Roman" pitchFamily="18" charset="0"/>
                <a:cs typeface="Times New Roman" pitchFamily="18" charset="0"/>
              </a:rPr>
              <a:t> </a:t>
            </a:r>
            <a:r>
              <a:rPr lang="sr-Latn-CS" sz="1800" dirty="0" err="1" smtClean="0">
                <a:latin typeface="Times New Roman" pitchFamily="18" charset="0"/>
                <a:cs typeface="Times New Roman" pitchFamily="18" charset="0"/>
              </a:rPr>
              <a:t>притиска</a:t>
            </a:r>
            <a:endParaRPr lang="sr-Latn-CS" sz="1800" dirty="0" smtClean="0">
              <a:latin typeface="Times New Roman" pitchFamily="18" charset="0"/>
              <a:cs typeface="Times New Roman" pitchFamily="18" charset="0"/>
            </a:endParaRPr>
          </a:p>
          <a:p>
            <a:pPr>
              <a:lnSpc>
                <a:spcPct val="80000"/>
              </a:lnSpc>
            </a:pPr>
            <a:r>
              <a:rPr lang="sr-Latn-CS" sz="1800" dirty="0" err="1" smtClean="0">
                <a:latin typeface="Times New Roman" pitchFamily="18" charset="0"/>
                <a:cs typeface="Times New Roman" pitchFamily="18" charset="0"/>
              </a:rPr>
              <a:t>Серијски</a:t>
            </a:r>
            <a:r>
              <a:rPr lang="sr-Latn-CS" sz="1800" dirty="0" smtClean="0">
                <a:latin typeface="Times New Roman" pitchFamily="18" charset="0"/>
                <a:cs typeface="Times New Roman" pitchFamily="18" charset="0"/>
              </a:rPr>
              <a:t> </a:t>
            </a:r>
            <a:r>
              <a:rPr lang="sr-Latn-CS" sz="1800" dirty="0" err="1" smtClean="0">
                <a:latin typeface="Times New Roman" pitchFamily="18" charset="0"/>
                <a:cs typeface="Times New Roman" pitchFamily="18" charset="0"/>
              </a:rPr>
              <a:t>ехокардиографски</a:t>
            </a:r>
            <a:r>
              <a:rPr lang="sr-Latn-CS" sz="1800" dirty="0" smtClean="0">
                <a:latin typeface="Times New Roman" pitchFamily="18" charset="0"/>
                <a:cs typeface="Times New Roman" pitchFamily="18" charset="0"/>
              </a:rPr>
              <a:t> </a:t>
            </a:r>
            <a:r>
              <a:rPr lang="sr-Latn-CS" sz="1800" dirty="0" err="1" smtClean="0">
                <a:latin typeface="Times New Roman" pitchFamily="18" charset="0"/>
                <a:cs typeface="Times New Roman" pitchFamily="18" charset="0"/>
              </a:rPr>
              <a:t>прегледи</a:t>
            </a:r>
            <a:endParaRPr lang="sr-Latn-CS" sz="1800" dirty="0" smtClean="0">
              <a:latin typeface="Times New Roman" pitchFamily="18" charset="0"/>
              <a:cs typeface="Times New Roman" pitchFamily="18" charset="0"/>
            </a:endParaRPr>
          </a:p>
          <a:p>
            <a:pPr>
              <a:lnSpc>
                <a:spcPct val="80000"/>
              </a:lnSpc>
            </a:pPr>
            <a:r>
              <a:rPr lang="sr-Latn-CS" sz="1800" dirty="0" err="1" smtClean="0">
                <a:latin typeface="Times New Roman" pitchFamily="18" charset="0"/>
                <a:cs typeface="Times New Roman" pitchFamily="18" charset="0"/>
              </a:rPr>
              <a:t>Перикардиоцентеза</a:t>
            </a:r>
            <a:r>
              <a:rPr lang="sr-Latn-CS" sz="1800" dirty="0" smtClean="0">
                <a:latin typeface="Times New Roman" pitchFamily="18" charset="0"/>
                <a:cs typeface="Times New Roman" pitchFamily="18" charset="0"/>
              </a:rPr>
              <a:t> </a:t>
            </a:r>
            <a:r>
              <a:rPr lang="sr-Latn-CS" sz="1800" dirty="0" err="1" smtClean="0">
                <a:latin typeface="Times New Roman" pitchFamily="18" charset="0"/>
                <a:cs typeface="Times New Roman" pitchFamily="18" charset="0"/>
              </a:rPr>
              <a:t>код</a:t>
            </a:r>
            <a:r>
              <a:rPr lang="sr-Latn-CS" sz="1800" dirty="0" smtClean="0">
                <a:latin typeface="Times New Roman" pitchFamily="18" charset="0"/>
                <a:cs typeface="Times New Roman" pitchFamily="18" charset="0"/>
              </a:rPr>
              <a:t> </a:t>
            </a:r>
            <a:r>
              <a:rPr lang="sr-Latn-CS" sz="1800" dirty="0" err="1" smtClean="0">
                <a:latin typeface="Times New Roman" pitchFamily="18" charset="0"/>
                <a:cs typeface="Times New Roman" pitchFamily="18" charset="0"/>
              </a:rPr>
              <a:t>претеће</a:t>
            </a:r>
            <a:r>
              <a:rPr lang="sr-Latn-CS" sz="1800" dirty="0" smtClean="0">
                <a:latin typeface="Times New Roman" pitchFamily="18" charset="0"/>
                <a:cs typeface="Times New Roman" pitchFamily="18" charset="0"/>
              </a:rPr>
              <a:t> </a:t>
            </a:r>
            <a:r>
              <a:rPr lang="sr-Latn-CS" sz="1800" dirty="0" err="1" smtClean="0">
                <a:latin typeface="Times New Roman" pitchFamily="18" charset="0"/>
                <a:cs typeface="Times New Roman" pitchFamily="18" charset="0"/>
              </a:rPr>
              <a:t>тампонаде</a:t>
            </a:r>
            <a:endParaRPr lang="sr-Latn-CS" sz="1800" dirty="0" smtClean="0">
              <a:latin typeface="Times New Roman" pitchFamily="18" charset="0"/>
              <a:cs typeface="Times New Roman" pitchFamily="18" charset="0"/>
            </a:endParaRPr>
          </a:p>
          <a:p>
            <a:pPr>
              <a:lnSpc>
                <a:spcPct val="80000"/>
              </a:lnSpc>
            </a:pPr>
            <a:r>
              <a:rPr lang="sr-Latn-CS" sz="1800" dirty="0" err="1" smtClean="0">
                <a:latin typeface="Times New Roman" pitchFamily="18" charset="0"/>
                <a:cs typeface="Times New Roman" pitchFamily="18" charset="0"/>
              </a:rPr>
              <a:t>Нестероидни</a:t>
            </a:r>
            <a:r>
              <a:rPr lang="sr-Latn-CS" sz="1800" dirty="0" smtClean="0">
                <a:latin typeface="Times New Roman" pitchFamily="18" charset="0"/>
                <a:cs typeface="Times New Roman" pitchFamily="18" charset="0"/>
              </a:rPr>
              <a:t> </a:t>
            </a:r>
            <a:r>
              <a:rPr lang="sr-Latn-CS" sz="1800" dirty="0" err="1" smtClean="0">
                <a:latin typeface="Times New Roman" pitchFamily="18" charset="0"/>
                <a:cs typeface="Times New Roman" pitchFamily="18" charset="0"/>
              </a:rPr>
              <a:t>антиинфламаторни</a:t>
            </a:r>
            <a:r>
              <a:rPr lang="sr-Latn-CS" sz="1800" dirty="0" smtClean="0">
                <a:latin typeface="Times New Roman" pitchFamily="18" charset="0"/>
                <a:cs typeface="Times New Roman" pitchFamily="18" charset="0"/>
              </a:rPr>
              <a:t> </a:t>
            </a:r>
            <a:r>
              <a:rPr lang="sr-Latn-CS" sz="1800" dirty="0" err="1" smtClean="0">
                <a:latin typeface="Times New Roman" pitchFamily="18" charset="0"/>
                <a:cs typeface="Times New Roman" pitchFamily="18" charset="0"/>
              </a:rPr>
              <a:t>лекови</a:t>
            </a:r>
            <a:r>
              <a:rPr lang="sr-Latn-CS" sz="1800" dirty="0" smtClean="0">
                <a:latin typeface="Times New Roman" pitchFamily="18" charset="0"/>
                <a:cs typeface="Times New Roman" pitchFamily="18" charset="0"/>
              </a:rPr>
              <a:t> </a:t>
            </a:r>
            <a:r>
              <a:rPr lang="sr-Latn-CS" sz="1800" dirty="0" smtClean="0">
                <a:latin typeface="Times New Roman" pitchFamily="18" charset="0"/>
                <a:cs typeface="Times New Roman" pitchFamily="18" charset="0"/>
              </a:rPr>
              <a:t>:</a:t>
            </a:r>
            <a:endParaRPr lang="sr-Latn-CS" sz="1800" dirty="0" smtClean="0">
              <a:latin typeface="Times New Roman" pitchFamily="18" charset="0"/>
              <a:cs typeface="Times New Roman" pitchFamily="18" charset="0"/>
            </a:endParaRPr>
          </a:p>
          <a:p>
            <a:pPr>
              <a:lnSpc>
                <a:spcPct val="80000"/>
              </a:lnSpc>
              <a:buFont typeface="Wingdings" pitchFamily="2" charset="2"/>
              <a:buNone/>
            </a:pPr>
            <a:r>
              <a:rPr lang="sr-Latn-CS" sz="1800" dirty="0" smtClean="0">
                <a:latin typeface="Times New Roman" pitchFamily="18" charset="0"/>
                <a:cs typeface="Times New Roman" pitchFamily="18" charset="0"/>
              </a:rPr>
              <a:t>    </a:t>
            </a:r>
            <a:r>
              <a:rPr lang="sr-Latn-CS" sz="1800" dirty="0" err="1" smtClean="0">
                <a:latin typeface="Times New Roman" pitchFamily="18" charset="0"/>
                <a:cs typeface="Times New Roman" pitchFamily="18" charset="0"/>
              </a:rPr>
              <a:t>Аспирин</a:t>
            </a:r>
            <a:r>
              <a:rPr lang="sr-Latn-CS" sz="1800" dirty="0" smtClean="0">
                <a:latin typeface="Times New Roman" pitchFamily="18" charset="0"/>
                <a:cs typeface="Times New Roman" pitchFamily="18" charset="0"/>
              </a:rPr>
              <a:t> </a:t>
            </a:r>
          </a:p>
          <a:p>
            <a:pPr>
              <a:lnSpc>
                <a:spcPct val="80000"/>
              </a:lnSpc>
              <a:buFont typeface="Wingdings" pitchFamily="2" charset="2"/>
              <a:buNone/>
            </a:pPr>
            <a:r>
              <a:rPr lang="sr-Latn-CS" sz="1800" dirty="0" smtClean="0">
                <a:latin typeface="Times New Roman" pitchFamily="18" charset="0"/>
                <a:cs typeface="Times New Roman" pitchFamily="18" charset="0"/>
              </a:rPr>
              <a:t>    </a:t>
            </a:r>
            <a:r>
              <a:rPr lang="sr-Latn-CS" sz="1800" dirty="0" err="1" smtClean="0">
                <a:latin typeface="Times New Roman" pitchFamily="18" charset="0"/>
                <a:cs typeface="Times New Roman" pitchFamily="18" charset="0"/>
              </a:rPr>
              <a:t>Ибупрофен</a:t>
            </a:r>
            <a:r>
              <a:rPr lang="sr-Latn-CS" sz="1800" dirty="0" smtClean="0">
                <a:latin typeface="Times New Roman" pitchFamily="18" charset="0"/>
                <a:cs typeface="Times New Roman" pitchFamily="18" charset="0"/>
              </a:rPr>
              <a:t> </a:t>
            </a:r>
          </a:p>
          <a:p>
            <a:pPr>
              <a:lnSpc>
                <a:spcPct val="80000"/>
              </a:lnSpc>
              <a:buFont typeface="Wingdings" pitchFamily="2" charset="2"/>
              <a:buNone/>
            </a:pPr>
            <a:r>
              <a:rPr lang="sr-Latn-CS" sz="1800" dirty="0" smtClean="0">
                <a:latin typeface="Times New Roman" pitchFamily="18" charset="0"/>
                <a:cs typeface="Times New Roman" pitchFamily="18" charset="0"/>
              </a:rPr>
              <a:t>    </a:t>
            </a:r>
            <a:r>
              <a:rPr lang="sr-Latn-CS" sz="1800" dirty="0" err="1" smtClean="0">
                <a:latin typeface="Times New Roman" pitchFamily="18" charset="0"/>
                <a:cs typeface="Times New Roman" pitchFamily="18" charset="0"/>
              </a:rPr>
              <a:t>Индометацин</a:t>
            </a:r>
            <a:r>
              <a:rPr lang="sr-Latn-CS" sz="1800" dirty="0" smtClean="0">
                <a:latin typeface="Times New Roman" pitchFamily="18" charset="0"/>
                <a:cs typeface="Times New Roman" pitchFamily="18" charset="0"/>
              </a:rPr>
              <a:t> </a:t>
            </a:r>
            <a:endParaRPr lang="sr-Latn-CS" sz="1800" dirty="0" smtClean="0">
              <a:latin typeface="Times New Roman" pitchFamily="18" charset="0"/>
              <a:cs typeface="Times New Roman" pitchFamily="18" charset="0"/>
            </a:endParaRPr>
          </a:p>
          <a:p>
            <a:pPr>
              <a:lnSpc>
                <a:spcPct val="80000"/>
              </a:lnSpc>
              <a:buFont typeface="Wingdings" pitchFamily="2" charset="2"/>
              <a:buNone/>
            </a:pPr>
            <a:r>
              <a:rPr lang="sr-Latn-CS" sz="1800" dirty="0">
                <a:latin typeface="Times New Roman" pitchFamily="18" charset="0"/>
                <a:cs typeface="Times New Roman" pitchFamily="18" charset="0"/>
              </a:rPr>
              <a:t> </a:t>
            </a:r>
            <a:r>
              <a:rPr lang="sr-Latn-CS" sz="1800" dirty="0" smtClean="0">
                <a:latin typeface="Times New Roman" pitchFamily="18" charset="0"/>
                <a:cs typeface="Times New Roman" pitchFamily="18" charset="0"/>
              </a:rPr>
              <a:t>   </a:t>
            </a:r>
            <a:r>
              <a:rPr lang="sr-Latn-CS" sz="1800" dirty="0" err="1" smtClean="0">
                <a:latin typeface="Times New Roman" pitchFamily="18" charset="0"/>
                <a:cs typeface="Times New Roman" pitchFamily="18" charset="0"/>
              </a:rPr>
              <a:t>Колхицин</a:t>
            </a:r>
            <a:endParaRPr lang="sr-Latn-CS" sz="1800" dirty="0" smtClean="0">
              <a:latin typeface="Times New Roman" pitchFamily="18" charset="0"/>
              <a:cs typeface="Times New Roman" pitchFamily="18" charset="0"/>
            </a:endParaRPr>
          </a:p>
          <a:p>
            <a:pPr>
              <a:lnSpc>
                <a:spcPct val="80000"/>
              </a:lnSpc>
            </a:pPr>
            <a:r>
              <a:rPr lang="sr-Latn-CS" sz="1800" dirty="0" err="1" smtClean="0">
                <a:latin typeface="Times New Roman" pitchFamily="18" charset="0"/>
                <a:cs typeface="Times New Roman" pitchFamily="18" charset="0"/>
              </a:rPr>
              <a:t>Примена</a:t>
            </a:r>
            <a:r>
              <a:rPr lang="sr-Latn-CS" sz="1800" dirty="0" smtClean="0">
                <a:latin typeface="Times New Roman" pitchFamily="18" charset="0"/>
                <a:cs typeface="Times New Roman" pitchFamily="18" charset="0"/>
              </a:rPr>
              <a:t> </a:t>
            </a:r>
            <a:r>
              <a:rPr lang="sr-Latn-CS" sz="1800" dirty="0" err="1" smtClean="0">
                <a:latin typeface="Times New Roman" pitchFamily="18" charset="0"/>
                <a:cs typeface="Times New Roman" pitchFamily="18" charset="0"/>
              </a:rPr>
              <a:t>кортикостероида</a:t>
            </a:r>
            <a:r>
              <a:rPr lang="sr-Latn-CS" sz="1800" dirty="0" smtClean="0">
                <a:latin typeface="Times New Roman" pitchFamily="18" charset="0"/>
                <a:cs typeface="Times New Roman" pitchFamily="18" charset="0"/>
              </a:rPr>
              <a:t> </a:t>
            </a:r>
            <a:r>
              <a:rPr lang="sr-Latn-CS" sz="1800" dirty="0" err="1" smtClean="0">
                <a:latin typeface="Times New Roman" pitchFamily="18" charset="0"/>
                <a:cs typeface="Times New Roman" pitchFamily="18" charset="0"/>
              </a:rPr>
              <a:t>је</a:t>
            </a:r>
            <a:r>
              <a:rPr lang="sr-Latn-CS" sz="1800" dirty="0" smtClean="0">
                <a:latin typeface="Times New Roman" pitchFamily="18" charset="0"/>
                <a:cs typeface="Times New Roman" pitchFamily="18" charset="0"/>
              </a:rPr>
              <a:t> </a:t>
            </a:r>
            <a:r>
              <a:rPr lang="sr-Latn-CS" sz="1800" dirty="0" err="1" smtClean="0">
                <a:latin typeface="Times New Roman" pitchFamily="18" charset="0"/>
                <a:cs typeface="Times New Roman" pitchFamily="18" charset="0"/>
              </a:rPr>
              <a:t>контраверзна</a:t>
            </a:r>
            <a:endParaRPr lang="sr-Latn-CS" sz="1800" dirty="0" smtClean="0">
              <a:latin typeface="Times New Roman" pitchFamily="18" charset="0"/>
              <a:cs typeface="Times New Roman" pitchFamily="18" charset="0"/>
            </a:endParaRPr>
          </a:p>
          <a:p>
            <a:pPr>
              <a:lnSpc>
                <a:spcPct val="80000"/>
              </a:lnSpc>
            </a:pPr>
            <a:r>
              <a:rPr lang="sr-Latn-CS" sz="1800" dirty="0" err="1" smtClean="0">
                <a:latin typeface="Times New Roman" pitchFamily="18" charset="0"/>
                <a:cs typeface="Times New Roman" pitchFamily="18" charset="0"/>
              </a:rPr>
              <a:t>Лечење</a:t>
            </a:r>
            <a:r>
              <a:rPr lang="sr-Latn-CS" sz="1800" dirty="0" smtClean="0">
                <a:latin typeface="Times New Roman" pitchFamily="18" charset="0"/>
                <a:cs typeface="Times New Roman" pitchFamily="18" charset="0"/>
              </a:rPr>
              <a:t> </a:t>
            </a:r>
            <a:r>
              <a:rPr lang="sr-Latn-CS" sz="1800" dirty="0" err="1" smtClean="0">
                <a:latin typeface="Times New Roman" pitchFamily="18" charset="0"/>
                <a:cs typeface="Times New Roman" pitchFamily="18" charset="0"/>
              </a:rPr>
              <a:t>дуготрајно</a:t>
            </a:r>
            <a:r>
              <a:rPr lang="sr-Latn-CS" sz="1800" dirty="0" smtClean="0">
                <a:latin typeface="Times New Roman" pitchFamily="18" charset="0"/>
                <a:cs typeface="Times New Roman" pitchFamily="18" charset="0"/>
              </a:rPr>
              <a:t>, </a:t>
            </a:r>
            <a:r>
              <a:rPr lang="sr-Latn-CS" sz="1800" dirty="0" err="1" smtClean="0">
                <a:latin typeface="Times New Roman" pitchFamily="18" charset="0"/>
                <a:cs typeface="Times New Roman" pitchFamily="18" charset="0"/>
              </a:rPr>
              <a:t>траје</a:t>
            </a:r>
            <a:r>
              <a:rPr lang="sr-Latn-CS" sz="1800" dirty="0" smtClean="0">
                <a:latin typeface="Times New Roman" pitchFamily="18" charset="0"/>
                <a:cs typeface="Times New Roman" pitchFamily="18" charset="0"/>
              </a:rPr>
              <a:t> </a:t>
            </a:r>
            <a:r>
              <a:rPr lang="sr-Latn-CS" sz="1800" dirty="0" smtClean="0">
                <a:latin typeface="Times New Roman" pitchFamily="18" charset="0"/>
                <a:cs typeface="Times New Roman" pitchFamily="18" charset="0"/>
              </a:rPr>
              <a:t>2-6 </a:t>
            </a:r>
            <a:r>
              <a:rPr lang="sr-Latn-CS" sz="1800" dirty="0" err="1" smtClean="0">
                <a:latin typeface="Times New Roman" pitchFamily="18" charset="0"/>
                <a:cs typeface="Times New Roman" pitchFamily="18" charset="0"/>
              </a:rPr>
              <a:t>недеља</a:t>
            </a:r>
            <a:endParaRPr lang="sr-Latn-CS" sz="1800" dirty="0" smtClean="0">
              <a:latin typeface="Times New Roman" pitchFamily="18" charset="0"/>
              <a:cs typeface="Times New Roman" pitchFamily="18" charset="0"/>
            </a:endParaRPr>
          </a:p>
          <a:p>
            <a:pPr>
              <a:lnSpc>
                <a:spcPct val="80000"/>
              </a:lnSpc>
            </a:pPr>
            <a:r>
              <a:rPr lang="en-US" sz="1800" dirty="0">
                <a:latin typeface="Times New Roman" pitchFamily="18" charset="0"/>
                <a:cs typeface="Times New Roman" pitchFamily="18" charset="0"/>
              </a:rPr>
              <a:t>п</a:t>
            </a:r>
            <a:r>
              <a:rPr lang="sr-Latn-CS" sz="1800" dirty="0" err="1" smtClean="0">
                <a:latin typeface="Times New Roman" pitchFamily="18" charset="0"/>
                <a:cs typeface="Times New Roman" pitchFamily="18" charset="0"/>
              </a:rPr>
              <a:t>eрикардиектомија</a:t>
            </a:r>
            <a:r>
              <a:rPr lang="sr-Latn-CS" sz="1800" dirty="0" smtClean="0">
                <a:latin typeface="Times New Roman" pitchFamily="18" charset="0"/>
                <a:cs typeface="Times New Roman" pitchFamily="18" charset="0"/>
              </a:rPr>
              <a:t> </a:t>
            </a:r>
            <a:r>
              <a:rPr lang="mr-IN" sz="1800" dirty="0" smtClean="0">
                <a:latin typeface="Times New Roman" pitchFamily="18" charset="0"/>
                <a:cs typeface="Times New Roman" pitchFamily="18" charset="0"/>
              </a:rPr>
              <a:t>–</a:t>
            </a:r>
            <a:r>
              <a:rPr lang="sr-Latn-CS" sz="1800" dirty="0" smtClean="0">
                <a:latin typeface="Times New Roman" pitchFamily="18" charset="0"/>
                <a:cs typeface="Times New Roman" pitchFamily="18" charset="0"/>
              </a:rPr>
              <a:t> </a:t>
            </a:r>
            <a:r>
              <a:rPr lang="sr-Latn-CS" sz="1800" dirty="0" err="1" smtClean="0">
                <a:latin typeface="Times New Roman" pitchFamily="18" charset="0"/>
                <a:cs typeface="Times New Roman" pitchFamily="18" charset="0"/>
              </a:rPr>
              <a:t>једина</a:t>
            </a:r>
            <a:r>
              <a:rPr lang="sr-Latn-CS" sz="1800" dirty="0" smtClean="0">
                <a:latin typeface="Times New Roman" pitchFamily="18" charset="0"/>
                <a:cs typeface="Times New Roman" pitchFamily="18" charset="0"/>
              </a:rPr>
              <a:t> </a:t>
            </a:r>
            <a:r>
              <a:rPr lang="sr-Latn-CS" sz="1800" dirty="0" err="1" smtClean="0">
                <a:latin typeface="Times New Roman" pitchFamily="18" charset="0"/>
                <a:cs typeface="Times New Roman" pitchFamily="18" charset="0"/>
              </a:rPr>
              <a:t>терапија</a:t>
            </a:r>
            <a:r>
              <a:rPr lang="sr-Latn-CS" sz="1800" dirty="0" smtClean="0">
                <a:latin typeface="Times New Roman" pitchFamily="18" charset="0"/>
                <a:cs typeface="Times New Roman" pitchFamily="18" charset="0"/>
              </a:rPr>
              <a:t> </a:t>
            </a:r>
            <a:r>
              <a:rPr lang="sr-Latn-CS" sz="1800" dirty="0" err="1" smtClean="0">
                <a:latin typeface="Times New Roman" pitchFamily="18" charset="0"/>
                <a:cs typeface="Times New Roman" pitchFamily="18" charset="0"/>
              </a:rPr>
              <a:t>код</a:t>
            </a:r>
            <a:r>
              <a:rPr lang="sr-Latn-CS" sz="1800" dirty="0" smtClean="0">
                <a:latin typeface="Times New Roman" pitchFamily="18" charset="0"/>
                <a:cs typeface="Times New Roman" pitchFamily="18" charset="0"/>
              </a:rPr>
              <a:t> </a:t>
            </a:r>
            <a:r>
              <a:rPr lang="sr-Latn-CS" sz="1800" dirty="0" err="1" smtClean="0">
                <a:latin typeface="Times New Roman" pitchFamily="18" charset="0"/>
                <a:cs typeface="Times New Roman" pitchFamily="18" charset="0"/>
              </a:rPr>
              <a:t>хроничне</a:t>
            </a:r>
            <a:r>
              <a:rPr lang="sr-Latn-CS" sz="1800" dirty="0" smtClean="0">
                <a:latin typeface="Times New Roman" pitchFamily="18" charset="0"/>
                <a:cs typeface="Times New Roman" pitchFamily="18" charset="0"/>
              </a:rPr>
              <a:t> </a:t>
            </a:r>
            <a:r>
              <a:rPr lang="sr-Latn-CS" sz="1800" dirty="0" err="1" smtClean="0">
                <a:latin typeface="Times New Roman" pitchFamily="18" charset="0"/>
                <a:cs typeface="Times New Roman" pitchFamily="18" charset="0"/>
              </a:rPr>
              <a:t>констрикције</a:t>
            </a:r>
            <a:endParaRPr lang="en-US" sz="18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13815656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980728"/>
            <a:ext cx="8229600" cy="1143000"/>
          </a:xfrm>
        </p:spPr>
        <p:txBody>
          <a:bodyPr/>
          <a:lstStyle/>
          <a:p>
            <a:r>
              <a:rPr lang="sr-Cyrl-CS" smtClean="0">
                <a:latin typeface="Times New Roman" pitchFamily="18" charset="0"/>
                <a:cs typeface="Times New Roman" pitchFamily="18" charset="0"/>
              </a:rPr>
              <a:t>Анатомија</a:t>
            </a:r>
            <a:endParaRPr lang="en-US" dirty="0" smtClean="0">
              <a:latin typeface="Times New Roman" pitchFamily="18" charset="0"/>
              <a:cs typeface="Times New Roman" pitchFamily="18" charset="0"/>
            </a:endParaRPr>
          </a:p>
        </p:txBody>
      </p:sp>
      <p:sp>
        <p:nvSpPr>
          <p:cNvPr id="6147" name="Rectangle 3"/>
          <p:cNvSpPr>
            <a:spLocks noGrp="1" noChangeArrowheads="1"/>
          </p:cNvSpPr>
          <p:nvPr>
            <p:ph idx="1"/>
          </p:nvPr>
        </p:nvSpPr>
        <p:spPr>
          <a:xfrm>
            <a:off x="158774" y="2247786"/>
            <a:ext cx="3405114" cy="3669002"/>
          </a:xfrm>
        </p:spPr>
        <p:txBody>
          <a:bodyPr/>
          <a:lstStyle/>
          <a:p>
            <a:pPr marL="0" indent="0">
              <a:lnSpc>
                <a:spcPct val="90000"/>
              </a:lnSpc>
              <a:buNone/>
            </a:pPr>
            <a:r>
              <a:rPr lang="sr-Cyrl-CS" sz="2100" dirty="0" err="1" smtClean="0">
                <a:latin typeface="Times New Roman" pitchFamily="18" charset="0"/>
                <a:cs typeface="Times New Roman" pitchFamily="18" charset="0"/>
              </a:rPr>
              <a:t>Перикард</a:t>
            </a:r>
            <a:r>
              <a:rPr lang="sr-Cyrl-CS" sz="2100" dirty="0" smtClean="0">
                <a:latin typeface="Times New Roman" pitchFamily="18" charset="0"/>
                <a:cs typeface="Times New Roman" pitchFamily="18" charset="0"/>
              </a:rPr>
              <a:t> </a:t>
            </a:r>
            <a:r>
              <a:rPr lang="hr-HR" sz="2100" dirty="0" smtClean="0">
                <a:latin typeface="Times New Roman" pitchFamily="18" charset="0"/>
                <a:cs typeface="Times New Roman" pitchFamily="18" charset="0"/>
              </a:rPr>
              <a:t>je</a:t>
            </a:r>
            <a:r>
              <a:rPr lang="sr-Latn-CS" sz="2100" dirty="0" smtClean="0">
                <a:latin typeface="Times New Roman" pitchFamily="18" charset="0"/>
                <a:cs typeface="Times New Roman" pitchFamily="18" charset="0"/>
              </a:rPr>
              <a:t> </a:t>
            </a:r>
            <a:r>
              <a:rPr lang="sr-Cyrl-CS" sz="2100" dirty="0" smtClean="0">
                <a:latin typeface="Times New Roman" pitchFamily="18" charset="0"/>
                <a:cs typeface="Times New Roman" pitchFamily="18" charset="0"/>
              </a:rPr>
              <a:t>двослојни омотач срца</a:t>
            </a:r>
            <a:r>
              <a:rPr lang="hr-HR" sz="2100" dirty="0" smtClean="0">
                <a:latin typeface="Times New Roman" pitchFamily="18" charset="0"/>
                <a:cs typeface="Times New Roman" pitchFamily="18" charset="0"/>
              </a:rPr>
              <a:t>.</a:t>
            </a:r>
          </a:p>
          <a:p>
            <a:pPr marL="0" indent="0">
              <a:lnSpc>
                <a:spcPct val="90000"/>
              </a:lnSpc>
              <a:buNone/>
            </a:pPr>
            <a:endParaRPr lang="hr-HR" sz="2100" dirty="0">
              <a:latin typeface="Times New Roman" pitchFamily="18" charset="0"/>
              <a:cs typeface="Times New Roman" pitchFamily="18" charset="0"/>
            </a:endParaRPr>
          </a:p>
          <a:p>
            <a:pPr marL="0" indent="0">
              <a:lnSpc>
                <a:spcPct val="90000"/>
              </a:lnSpc>
              <a:buNone/>
            </a:pPr>
            <a:r>
              <a:rPr lang="hr-HR" sz="2100" dirty="0" err="1" smtClean="0">
                <a:latin typeface="Times New Roman" pitchFamily="18" charset="0"/>
                <a:cs typeface="Times New Roman" pitchFamily="18" charset="0"/>
              </a:rPr>
              <a:t>Састоји</a:t>
            </a:r>
            <a:r>
              <a:rPr lang="hr-HR" sz="2100" dirty="0" smtClean="0">
                <a:latin typeface="Times New Roman" pitchFamily="18" charset="0"/>
                <a:cs typeface="Times New Roman" pitchFamily="18" charset="0"/>
              </a:rPr>
              <a:t> </a:t>
            </a:r>
            <a:r>
              <a:rPr lang="hr-HR" sz="2100" dirty="0" err="1" smtClean="0">
                <a:latin typeface="Times New Roman" pitchFamily="18" charset="0"/>
                <a:cs typeface="Times New Roman" pitchFamily="18" charset="0"/>
              </a:rPr>
              <a:t>се</a:t>
            </a:r>
            <a:r>
              <a:rPr lang="hr-HR" sz="2100" dirty="0" smtClean="0">
                <a:latin typeface="Times New Roman" pitchFamily="18" charset="0"/>
                <a:cs typeface="Times New Roman" pitchFamily="18" charset="0"/>
              </a:rPr>
              <a:t> </a:t>
            </a:r>
            <a:r>
              <a:rPr lang="hr-HR" sz="2100" dirty="0" err="1" smtClean="0">
                <a:latin typeface="Times New Roman" pitchFamily="18" charset="0"/>
                <a:cs typeface="Times New Roman" pitchFamily="18" charset="0"/>
              </a:rPr>
              <a:t>од</a:t>
            </a:r>
            <a:r>
              <a:rPr lang="hr-HR" sz="2100" dirty="0" smtClean="0">
                <a:latin typeface="Times New Roman" pitchFamily="18" charset="0"/>
                <a:cs typeface="Times New Roman" pitchFamily="18" charset="0"/>
              </a:rPr>
              <a:t> </a:t>
            </a:r>
            <a:r>
              <a:rPr lang="sr-Cyrl-CS" sz="2100" dirty="0" smtClean="0">
                <a:latin typeface="Times New Roman" pitchFamily="18" charset="0"/>
                <a:cs typeface="Times New Roman" pitchFamily="18" charset="0"/>
              </a:rPr>
              <a:t>спољашњег</a:t>
            </a:r>
            <a:r>
              <a:rPr lang="sr-Latn-CS" sz="2100" dirty="0" smtClean="0">
                <a:latin typeface="Times New Roman" pitchFamily="18" charset="0"/>
                <a:cs typeface="Times New Roman" pitchFamily="18" charset="0"/>
              </a:rPr>
              <a:t> </a:t>
            </a:r>
            <a:r>
              <a:rPr lang="sr-Cyrl-CS" sz="2100" dirty="0" err="1" smtClean="0">
                <a:latin typeface="Times New Roman" pitchFamily="18" charset="0"/>
                <a:cs typeface="Times New Roman" pitchFamily="18" charset="0"/>
              </a:rPr>
              <a:t>фиброзног</a:t>
            </a:r>
            <a:r>
              <a:rPr lang="sr-Latn-CS" sz="2100" dirty="0" smtClean="0">
                <a:latin typeface="Times New Roman" pitchFamily="18" charset="0"/>
                <a:cs typeface="Times New Roman" pitchFamily="18" charset="0"/>
              </a:rPr>
              <a:t> </a:t>
            </a:r>
            <a:r>
              <a:rPr lang="sr-Cyrl-CS" sz="2100" dirty="0" smtClean="0">
                <a:latin typeface="Times New Roman" pitchFamily="18" charset="0"/>
                <a:cs typeface="Times New Roman" pitchFamily="18" charset="0"/>
              </a:rPr>
              <a:t>и унутрашњег</a:t>
            </a:r>
            <a:r>
              <a:rPr lang="sr-Latn-CS" sz="2100" dirty="0" smtClean="0">
                <a:latin typeface="Times New Roman" pitchFamily="18" charset="0"/>
                <a:cs typeface="Times New Roman" pitchFamily="18" charset="0"/>
              </a:rPr>
              <a:t> </a:t>
            </a:r>
            <a:r>
              <a:rPr lang="sr-Cyrl-CS" sz="2100" dirty="0" err="1" smtClean="0">
                <a:latin typeface="Times New Roman" pitchFamily="18" charset="0"/>
                <a:cs typeface="Times New Roman" pitchFamily="18" charset="0"/>
              </a:rPr>
              <a:t>серозног</a:t>
            </a:r>
            <a:r>
              <a:rPr lang="sr-Latn-CS" sz="2100" dirty="0" smtClean="0">
                <a:latin typeface="Times New Roman" pitchFamily="18" charset="0"/>
                <a:cs typeface="Times New Roman" pitchFamily="18" charset="0"/>
              </a:rPr>
              <a:t> </a:t>
            </a:r>
            <a:r>
              <a:rPr lang="sr-Cyrl-CS" sz="2100" dirty="0" smtClean="0">
                <a:latin typeface="Times New Roman" pitchFamily="18" charset="0"/>
                <a:cs typeface="Times New Roman" pitchFamily="18" charset="0"/>
              </a:rPr>
              <a:t>листа</a:t>
            </a:r>
            <a:r>
              <a:rPr lang="hr-HR" sz="2100" dirty="0" smtClean="0">
                <a:latin typeface="Times New Roman" pitchFamily="18" charset="0"/>
                <a:cs typeface="Times New Roman" pitchFamily="18" charset="0"/>
              </a:rPr>
              <a:t>.</a:t>
            </a:r>
            <a:r>
              <a:rPr lang="sr-Latn-CS" sz="2100" dirty="0" smtClean="0">
                <a:latin typeface="Times New Roman" pitchFamily="18" charset="0"/>
                <a:cs typeface="Times New Roman" pitchFamily="18" charset="0"/>
              </a:rPr>
              <a:t> </a:t>
            </a:r>
            <a:r>
              <a:rPr lang="hr-HR" sz="2100" dirty="0">
                <a:latin typeface="Times New Roman" pitchFamily="18" charset="0"/>
                <a:cs typeface="Times New Roman" pitchFamily="18" charset="0"/>
              </a:rPr>
              <a:t>И</a:t>
            </a:r>
            <a:r>
              <a:rPr lang="sr-Cyrl-CS" sz="2100" dirty="0" err="1" smtClean="0">
                <a:latin typeface="Times New Roman" pitchFamily="18" charset="0"/>
                <a:cs typeface="Times New Roman" pitchFamily="18" charset="0"/>
              </a:rPr>
              <a:t>змеђу</a:t>
            </a:r>
            <a:r>
              <a:rPr lang="sr-Latn-CS" sz="2100" dirty="0" smtClean="0">
                <a:latin typeface="Times New Roman" pitchFamily="18" charset="0"/>
                <a:cs typeface="Times New Roman" pitchFamily="18" charset="0"/>
              </a:rPr>
              <a:t> </a:t>
            </a:r>
            <a:r>
              <a:rPr lang="hr-HR" sz="2100" dirty="0" err="1" smtClean="0">
                <a:latin typeface="Times New Roman" pitchFamily="18" charset="0"/>
                <a:cs typeface="Times New Roman" pitchFamily="18" charset="0"/>
              </a:rPr>
              <a:t>листова</a:t>
            </a:r>
            <a:r>
              <a:rPr lang="hr-HR" sz="2100" dirty="0" smtClean="0">
                <a:latin typeface="Times New Roman" pitchFamily="18" charset="0"/>
                <a:cs typeface="Times New Roman" pitchFamily="18" charset="0"/>
              </a:rPr>
              <a:t> </a:t>
            </a:r>
            <a:r>
              <a:rPr lang="hr-HR" sz="2100" dirty="0" err="1" smtClean="0">
                <a:latin typeface="Times New Roman" pitchFamily="18" charset="0"/>
                <a:cs typeface="Times New Roman" pitchFamily="18" charset="0"/>
              </a:rPr>
              <a:t>је</a:t>
            </a:r>
            <a:r>
              <a:rPr lang="sr-Latn-CS" sz="2100" dirty="0" smtClean="0">
                <a:latin typeface="Times New Roman" pitchFamily="18" charset="0"/>
                <a:cs typeface="Times New Roman" pitchFamily="18" charset="0"/>
              </a:rPr>
              <a:t> </a:t>
            </a:r>
            <a:r>
              <a:rPr lang="sr-Cyrl-CS" sz="2100" dirty="0" err="1" smtClean="0">
                <a:latin typeface="Times New Roman" pitchFamily="18" charset="0"/>
                <a:cs typeface="Times New Roman" pitchFamily="18" charset="0"/>
              </a:rPr>
              <a:t>дупликатура</a:t>
            </a:r>
            <a:r>
              <a:rPr lang="sr-Latn-CS" sz="2100" dirty="0" smtClean="0">
                <a:latin typeface="Times New Roman" pitchFamily="18" charset="0"/>
                <a:cs typeface="Times New Roman" pitchFamily="18" charset="0"/>
              </a:rPr>
              <a:t>, </a:t>
            </a:r>
            <a:r>
              <a:rPr lang="sr-Latn-CS" sz="2100" dirty="0" err="1" smtClean="0">
                <a:latin typeface="Times New Roman" pitchFamily="18" charset="0"/>
                <a:cs typeface="Times New Roman" pitchFamily="18" charset="0"/>
              </a:rPr>
              <a:t>шупљина</a:t>
            </a:r>
            <a:r>
              <a:rPr lang="sr-Latn-CS" sz="2100" dirty="0" smtClean="0">
                <a:latin typeface="Times New Roman" pitchFamily="18" charset="0"/>
                <a:cs typeface="Times New Roman" pitchFamily="18" charset="0"/>
              </a:rPr>
              <a:t> </a:t>
            </a:r>
            <a:r>
              <a:rPr lang="sr-Latn-CS" sz="2100" dirty="0" err="1" smtClean="0">
                <a:latin typeface="Times New Roman" pitchFamily="18" charset="0"/>
                <a:cs typeface="Times New Roman" pitchFamily="18" charset="0"/>
              </a:rPr>
              <a:t>у</a:t>
            </a:r>
            <a:r>
              <a:rPr lang="sr-Latn-CS" sz="2100" dirty="0" smtClean="0">
                <a:latin typeface="Times New Roman" pitchFamily="18" charset="0"/>
                <a:cs typeface="Times New Roman" pitchFamily="18" charset="0"/>
              </a:rPr>
              <a:t> </a:t>
            </a:r>
            <a:r>
              <a:rPr lang="sr-Latn-CS" sz="2100" dirty="0" err="1" smtClean="0">
                <a:latin typeface="Times New Roman" pitchFamily="18" charset="0"/>
                <a:cs typeface="Times New Roman" pitchFamily="18" charset="0"/>
              </a:rPr>
              <a:t>којој</a:t>
            </a:r>
            <a:r>
              <a:rPr lang="sr-Latn-CS" sz="2100" dirty="0" smtClean="0">
                <a:latin typeface="Times New Roman" pitchFamily="18" charset="0"/>
                <a:cs typeface="Times New Roman" pitchFamily="18" charset="0"/>
              </a:rPr>
              <a:t> </a:t>
            </a:r>
            <a:r>
              <a:rPr lang="sr-Latn-CS" sz="2100" dirty="0" err="1" smtClean="0">
                <a:latin typeface="Times New Roman" pitchFamily="18" charset="0"/>
                <a:cs typeface="Times New Roman" pitchFamily="18" charset="0"/>
              </a:rPr>
              <a:t>се</a:t>
            </a:r>
            <a:r>
              <a:rPr lang="sr-Latn-CS" sz="2100" dirty="0" smtClean="0">
                <a:latin typeface="Times New Roman" pitchFamily="18" charset="0"/>
                <a:cs typeface="Times New Roman" pitchFamily="18" charset="0"/>
              </a:rPr>
              <a:t> </a:t>
            </a:r>
            <a:r>
              <a:rPr lang="sr-Latn-CS" sz="2100" dirty="0" err="1" smtClean="0">
                <a:latin typeface="Times New Roman" pitchFamily="18" charset="0"/>
                <a:cs typeface="Times New Roman" pitchFamily="18" charset="0"/>
              </a:rPr>
              <a:t>налази</a:t>
            </a:r>
            <a:r>
              <a:rPr lang="sr-Latn-CS" sz="2100" dirty="0" smtClean="0">
                <a:latin typeface="Times New Roman" pitchFamily="18" charset="0"/>
                <a:cs typeface="Times New Roman" pitchFamily="18" charset="0"/>
              </a:rPr>
              <a:t> 15-50мл </a:t>
            </a:r>
            <a:r>
              <a:rPr lang="sr-Latn-CS" sz="2100" dirty="0" err="1" smtClean="0">
                <a:latin typeface="Times New Roman" pitchFamily="18" charset="0"/>
                <a:cs typeface="Times New Roman" pitchFamily="18" charset="0"/>
              </a:rPr>
              <a:t>бистре</a:t>
            </a:r>
            <a:r>
              <a:rPr lang="sr-Latn-CS" sz="2100" dirty="0" smtClean="0">
                <a:latin typeface="Times New Roman" pitchFamily="18" charset="0"/>
                <a:cs typeface="Times New Roman" pitchFamily="18" charset="0"/>
              </a:rPr>
              <a:t>,</a:t>
            </a:r>
            <a:r>
              <a:rPr lang="en-US" sz="2100" dirty="0" smtClean="0">
                <a:latin typeface="Times New Roman" pitchFamily="18" charset="0"/>
                <a:cs typeface="Times New Roman" pitchFamily="18" charset="0"/>
              </a:rPr>
              <a:t> </a:t>
            </a:r>
            <a:r>
              <a:rPr lang="sr-Latn-CS" sz="2100" dirty="0" err="1" smtClean="0">
                <a:latin typeface="Times New Roman" pitchFamily="18" charset="0"/>
                <a:cs typeface="Times New Roman" pitchFamily="18" charset="0"/>
              </a:rPr>
              <a:t>серозне</a:t>
            </a:r>
            <a:r>
              <a:rPr lang="sr-Latn-CS" sz="2100" dirty="0" smtClean="0">
                <a:latin typeface="Times New Roman" pitchFamily="18" charset="0"/>
                <a:cs typeface="Times New Roman" pitchFamily="18" charset="0"/>
              </a:rPr>
              <a:t> </a:t>
            </a:r>
            <a:r>
              <a:rPr lang="sr-Latn-CS" sz="2100" dirty="0" err="1" smtClean="0">
                <a:latin typeface="Times New Roman" pitchFamily="18" charset="0"/>
                <a:cs typeface="Times New Roman" pitchFamily="18" charset="0"/>
              </a:rPr>
              <a:t>течности</a:t>
            </a:r>
            <a:r>
              <a:rPr lang="sr-Latn-CS" sz="2100" dirty="0" smtClean="0">
                <a:latin typeface="Times New Roman" pitchFamily="18" charset="0"/>
                <a:cs typeface="Times New Roman" pitchFamily="18" charset="0"/>
              </a:rPr>
              <a:t>.</a:t>
            </a:r>
          </a:p>
        </p:txBody>
      </p:sp>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backgroundRemoval t="0" b="96857" l="0" r="62104">
                        <a14:foregroundMark x1="61671" y1="13360" x2="62104" y2="58350"/>
                      </a14:backgroundRemoval>
                    </a14:imgEffect>
                  </a14:imgLayer>
                </a14:imgProps>
              </a:ext>
              <a:ext uri="{28A0092B-C50C-407E-A947-70E740481C1C}">
                <a14:useLocalDpi xmlns:a14="http://schemas.microsoft.com/office/drawing/2010/main" val="0"/>
              </a:ext>
            </a:extLst>
          </a:blip>
          <a:stretch>
            <a:fillRect/>
          </a:stretch>
        </p:blipFill>
        <p:spPr>
          <a:xfrm>
            <a:off x="3491880" y="1988840"/>
            <a:ext cx="5478221" cy="4017888"/>
          </a:xfrm>
          <a:prstGeom prst="rect">
            <a:avLst/>
          </a:prstGeom>
        </p:spPr>
      </p:pic>
      <p:sp>
        <p:nvSpPr>
          <p:cNvPr id="4" name="Right Arrow 3"/>
          <p:cNvSpPr/>
          <p:nvPr/>
        </p:nvSpPr>
        <p:spPr>
          <a:xfrm rot="18078842">
            <a:off x="3959930" y="4962862"/>
            <a:ext cx="1224136" cy="288032"/>
          </a:xfrm>
          <a:prstGeom prst="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3635896" y="5663310"/>
            <a:ext cx="2376264" cy="369332"/>
          </a:xfrm>
          <a:prstGeom prst="rect">
            <a:avLst/>
          </a:prstGeom>
          <a:noFill/>
        </p:spPr>
        <p:txBody>
          <a:bodyPr wrap="square" rtlCol="0">
            <a:spAutoFit/>
          </a:bodyPr>
          <a:lstStyle/>
          <a:p>
            <a:r>
              <a:rPr lang="en-US" b="1" dirty="0" err="1" smtClean="0">
                <a:latin typeface="Times" charset="0"/>
                <a:ea typeface="Times" charset="0"/>
                <a:cs typeface="Times" charset="0"/>
              </a:rPr>
              <a:t>перикард</a:t>
            </a:r>
            <a:endParaRPr lang="en-US" b="1" dirty="0">
              <a:latin typeface="Times" charset="0"/>
              <a:ea typeface="Times" charset="0"/>
              <a:cs typeface="Times" charset="0"/>
            </a:endParaRPr>
          </a:p>
        </p:txBody>
      </p:sp>
      <p:pic>
        <p:nvPicPr>
          <p:cNvPr id="6" name="Picture 5"/>
          <p:cNvPicPr>
            <a:picLocks noChangeAspect="1"/>
          </p:cNvPicPr>
          <p:nvPr/>
        </p:nvPicPr>
        <p:blipFill>
          <a:blip r:embed="rId4">
            <a:extLst>
              <a:ext uri="{BEBA8EAE-BF5A-486C-A8C5-ECC9F3942E4B}">
                <a14:imgProps xmlns:a14="http://schemas.microsoft.com/office/drawing/2010/main">
                  <a14:imgLayer r:embed="rId5">
                    <a14:imgEffect>
                      <a14:backgroundRemoval t="6680" b="63654" l="61095" r="88473"/>
                    </a14:imgEffect>
                  </a14:imgLayer>
                </a14:imgProps>
              </a:ext>
              <a:ext uri="{28A0092B-C50C-407E-A947-70E740481C1C}">
                <a14:useLocalDpi xmlns:a14="http://schemas.microsoft.com/office/drawing/2010/main" val="0"/>
              </a:ext>
            </a:extLst>
          </a:blip>
          <a:stretch>
            <a:fillRect/>
          </a:stretch>
        </p:blipFill>
        <p:spPr>
          <a:xfrm>
            <a:off x="606245" y="765634"/>
            <a:ext cx="8813800" cy="6464300"/>
          </a:xfrm>
          <a:prstGeom prst="rect">
            <a:avLst/>
          </a:prstGeom>
        </p:spPr>
      </p:pic>
      <p:sp>
        <p:nvSpPr>
          <p:cNvPr id="7" name="TextBox 6"/>
          <p:cNvSpPr txBox="1"/>
          <p:nvPr/>
        </p:nvSpPr>
        <p:spPr>
          <a:xfrm>
            <a:off x="6618107" y="930786"/>
            <a:ext cx="2525893" cy="369332"/>
          </a:xfrm>
          <a:prstGeom prst="rect">
            <a:avLst/>
          </a:prstGeom>
          <a:noFill/>
        </p:spPr>
        <p:txBody>
          <a:bodyPr wrap="square" rtlCol="0">
            <a:spAutoFit/>
          </a:bodyPr>
          <a:lstStyle/>
          <a:p>
            <a:r>
              <a:rPr lang="en-US" dirty="0" err="1" smtClean="0">
                <a:latin typeface="Times" charset="0"/>
                <a:ea typeface="Times" charset="0"/>
                <a:cs typeface="Times" charset="0"/>
              </a:rPr>
              <a:t>Висцерални</a:t>
            </a:r>
            <a:r>
              <a:rPr lang="en-US" dirty="0" smtClean="0">
                <a:latin typeface="Times" charset="0"/>
                <a:ea typeface="Times" charset="0"/>
                <a:cs typeface="Times" charset="0"/>
              </a:rPr>
              <a:t> </a:t>
            </a:r>
            <a:r>
              <a:rPr lang="en-US" dirty="0" err="1" smtClean="0">
                <a:latin typeface="Times" charset="0"/>
                <a:ea typeface="Times" charset="0"/>
                <a:cs typeface="Times" charset="0"/>
              </a:rPr>
              <a:t>перикард</a:t>
            </a:r>
            <a:endParaRPr lang="en-US" dirty="0">
              <a:latin typeface="Times" charset="0"/>
              <a:ea typeface="Times" charset="0"/>
              <a:cs typeface="Times" charset="0"/>
            </a:endParaRPr>
          </a:p>
        </p:txBody>
      </p:sp>
      <p:sp>
        <p:nvSpPr>
          <p:cNvPr id="8" name="TextBox 7"/>
          <p:cNvSpPr txBox="1"/>
          <p:nvPr/>
        </p:nvSpPr>
        <p:spPr>
          <a:xfrm>
            <a:off x="6811278" y="4737546"/>
            <a:ext cx="2351994" cy="369332"/>
          </a:xfrm>
          <a:prstGeom prst="rect">
            <a:avLst/>
          </a:prstGeom>
          <a:noFill/>
        </p:spPr>
        <p:txBody>
          <a:bodyPr wrap="square" rtlCol="0">
            <a:spAutoFit/>
          </a:bodyPr>
          <a:lstStyle/>
          <a:p>
            <a:r>
              <a:rPr lang="en-US" dirty="0" err="1" smtClean="0">
                <a:latin typeface="Times" charset="0"/>
                <a:ea typeface="Times" charset="0"/>
                <a:cs typeface="Times" charset="0"/>
              </a:rPr>
              <a:t>Паријетални</a:t>
            </a:r>
            <a:r>
              <a:rPr lang="en-US" dirty="0" smtClean="0">
                <a:latin typeface="Times" charset="0"/>
                <a:ea typeface="Times" charset="0"/>
                <a:cs typeface="Times" charset="0"/>
              </a:rPr>
              <a:t> </a:t>
            </a:r>
            <a:r>
              <a:rPr lang="en-US" dirty="0" err="1" smtClean="0">
                <a:latin typeface="Times" charset="0"/>
                <a:ea typeface="Times" charset="0"/>
                <a:cs typeface="Times" charset="0"/>
              </a:rPr>
              <a:t>перикард</a:t>
            </a:r>
            <a:endParaRPr lang="en-US" dirty="0">
              <a:latin typeface="Times" charset="0"/>
              <a:ea typeface="Times" charset="0"/>
              <a:cs typeface="Times" charset="0"/>
            </a:endParaRPr>
          </a:p>
        </p:txBody>
      </p:sp>
      <p:sp>
        <p:nvSpPr>
          <p:cNvPr id="9" name="Right Arrow 8"/>
          <p:cNvSpPr/>
          <p:nvPr/>
        </p:nvSpPr>
        <p:spPr>
          <a:xfrm rot="9107742">
            <a:off x="7627234" y="3047049"/>
            <a:ext cx="720080" cy="45719"/>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7987274" y="2564904"/>
            <a:ext cx="1156726" cy="369332"/>
          </a:xfrm>
          <a:prstGeom prst="rect">
            <a:avLst/>
          </a:prstGeom>
          <a:noFill/>
        </p:spPr>
        <p:txBody>
          <a:bodyPr wrap="square" rtlCol="0">
            <a:spAutoFit/>
          </a:bodyPr>
          <a:lstStyle/>
          <a:p>
            <a:r>
              <a:rPr lang="en-US" dirty="0" err="1" smtClean="0">
                <a:latin typeface="Times" charset="0"/>
                <a:ea typeface="Times" charset="0"/>
                <a:cs typeface="Times" charset="0"/>
              </a:rPr>
              <a:t>течност</a:t>
            </a:r>
            <a:endParaRPr lang="en-US" dirty="0">
              <a:latin typeface="Times" charset="0"/>
              <a:ea typeface="Times" charset="0"/>
              <a:cs typeface="Times" charset="0"/>
            </a:endParaRPr>
          </a:p>
        </p:txBody>
      </p:sp>
    </p:spTree>
    <p:extLst>
      <p:ext uri="{BB962C8B-B14F-4D97-AF65-F5344CB8AC3E}">
        <p14:creationId xmlns:p14="http://schemas.microsoft.com/office/powerpoint/2010/main" val="101955444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9695" y="836712"/>
            <a:ext cx="8229600" cy="1143000"/>
          </a:xfrm>
        </p:spPr>
        <p:txBody>
          <a:bodyPr/>
          <a:lstStyle/>
          <a:p>
            <a:r>
              <a:rPr lang="en-US" sz="3200" dirty="0" err="1" smtClean="0">
                <a:latin typeface="Times" charset="0"/>
                <a:ea typeface="Times" charset="0"/>
                <a:cs typeface="Times" charset="0"/>
              </a:rPr>
              <a:t>Миокардитис</a:t>
            </a:r>
            <a:endParaRPr lang="en-US" sz="3200" dirty="0">
              <a:latin typeface="Times" charset="0"/>
              <a:ea typeface="Times" charset="0"/>
              <a:cs typeface="Times" charset="0"/>
            </a:endParaRPr>
          </a:p>
        </p:txBody>
      </p:sp>
      <p:sp>
        <p:nvSpPr>
          <p:cNvPr id="3" name="Content Placeholder 2"/>
          <p:cNvSpPr>
            <a:spLocks noGrp="1"/>
          </p:cNvSpPr>
          <p:nvPr>
            <p:ph idx="1"/>
          </p:nvPr>
        </p:nvSpPr>
        <p:spPr>
          <a:xfrm>
            <a:off x="683568" y="2060848"/>
            <a:ext cx="8229600" cy="4525962"/>
          </a:xfrm>
        </p:spPr>
        <p:txBody>
          <a:bodyPr/>
          <a:lstStyle/>
          <a:p>
            <a:pPr marL="0" indent="0">
              <a:buNone/>
            </a:pPr>
            <a:r>
              <a:rPr lang="x-none" altLang="en-US" sz="2400" dirty="0">
                <a:latin typeface="Times" charset="0"/>
                <a:ea typeface="Times" charset="0"/>
                <a:cs typeface="Times" charset="0"/>
              </a:rPr>
              <a:t>Запаљење срчаног мишића</a:t>
            </a:r>
            <a:r>
              <a:rPr lang="en-US" altLang="en-US" sz="2400" dirty="0">
                <a:latin typeface="Times" charset="0"/>
                <a:ea typeface="Times" charset="0"/>
                <a:cs typeface="Times" charset="0"/>
              </a:rPr>
              <a:t> </a:t>
            </a:r>
            <a:r>
              <a:rPr lang="en-US" altLang="en-US" sz="2400" dirty="0" err="1" smtClean="0">
                <a:latin typeface="Times" charset="0"/>
                <a:ea typeface="Times" charset="0"/>
                <a:cs typeface="Times" charset="0"/>
              </a:rPr>
              <a:t>које</a:t>
            </a:r>
            <a:r>
              <a:rPr lang="en-US" altLang="en-US" sz="2400" dirty="0" smtClean="0">
                <a:latin typeface="Times" charset="0"/>
                <a:ea typeface="Times" charset="0"/>
                <a:cs typeface="Times" charset="0"/>
              </a:rPr>
              <a:t> </a:t>
            </a:r>
            <a:r>
              <a:rPr lang="en-US" altLang="en-US" sz="2400" dirty="0" err="1">
                <a:latin typeface="Times" charset="0"/>
                <a:ea typeface="Times" charset="0"/>
                <a:cs typeface="Times" charset="0"/>
              </a:rPr>
              <a:t>се</a:t>
            </a:r>
            <a:r>
              <a:rPr lang="en-US" altLang="en-US" sz="2400" dirty="0">
                <a:latin typeface="Times" charset="0"/>
                <a:ea typeface="Times" charset="0"/>
                <a:cs typeface="Times" charset="0"/>
              </a:rPr>
              <a:t> </a:t>
            </a:r>
            <a:r>
              <a:rPr lang="en-US" altLang="en-US" sz="2400" dirty="0" err="1">
                <a:latin typeface="Times" charset="0"/>
                <a:ea typeface="Times" charset="0"/>
                <a:cs typeface="Times" charset="0"/>
              </a:rPr>
              <a:t>карактери</a:t>
            </a:r>
            <a:r>
              <a:rPr lang="x-none" altLang="en-US" sz="2400" dirty="0">
                <a:latin typeface="Times" charset="0"/>
                <a:ea typeface="Times" charset="0"/>
                <a:cs typeface="Times" charset="0"/>
              </a:rPr>
              <a:t>ше дифузним или жаришним инфилтратима запаљенских ћелија у интерстицијуму уз оштећење </a:t>
            </a:r>
            <a:r>
              <a:rPr lang="x-none" altLang="en-US" sz="2400" dirty="0" smtClean="0">
                <a:latin typeface="Times" charset="0"/>
                <a:ea typeface="Times" charset="0"/>
                <a:cs typeface="Times" charset="0"/>
              </a:rPr>
              <a:t>миоцита</a:t>
            </a:r>
            <a:r>
              <a:rPr lang="hr-HR" altLang="en-US" sz="2400" dirty="0" smtClean="0">
                <a:latin typeface="Times" charset="0"/>
                <a:ea typeface="Times" charset="0"/>
                <a:cs typeface="Times" charset="0"/>
              </a:rPr>
              <a:t>.</a:t>
            </a:r>
          </a:p>
          <a:p>
            <a:pPr marL="0" indent="0">
              <a:buNone/>
            </a:pPr>
            <a:endParaRPr lang="hr-HR" altLang="en-US" sz="2400" dirty="0">
              <a:latin typeface="Times" charset="0"/>
              <a:ea typeface="Times" charset="0"/>
              <a:cs typeface="Times" charset="0"/>
            </a:endParaRPr>
          </a:p>
          <a:p>
            <a:pPr marL="0" indent="0">
              <a:buNone/>
            </a:pPr>
            <a:endParaRPr lang="en-US" altLang="en-US" sz="2400" dirty="0">
              <a:latin typeface="Times" charset="0"/>
              <a:ea typeface="Times" charset="0"/>
              <a:cs typeface="Times" charset="0"/>
            </a:endParaRPr>
          </a:p>
        </p:txBody>
      </p:sp>
    </p:spTree>
    <p:extLst>
      <p:ext uri="{BB962C8B-B14F-4D97-AF65-F5344CB8AC3E}">
        <p14:creationId xmlns:p14="http://schemas.microsoft.com/office/powerpoint/2010/main" val="192471905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92696"/>
            <a:ext cx="8229600" cy="1143000"/>
          </a:xfrm>
        </p:spPr>
        <p:txBody>
          <a:bodyPr/>
          <a:lstStyle/>
          <a:p>
            <a:r>
              <a:rPr lang="en-US" sz="3200" dirty="0" err="1" smtClean="0">
                <a:latin typeface="Times" charset="0"/>
                <a:ea typeface="Times" charset="0"/>
                <a:cs typeface="Times" charset="0"/>
              </a:rPr>
              <a:t>Учесталост</a:t>
            </a:r>
            <a:r>
              <a:rPr lang="en-US" sz="3200" dirty="0" smtClean="0">
                <a:latin typeface="Times" charset="0"/>
                <a:ea typeface="Times" charset="0"/>
                <a:cs typeface="Times" charset="0"/>
              </a:rPr>
              <a:t> </a:t>
            </a:r>
            <a:r>
              <a:rPr lang="en-US" sz="3200" dirty="0" err="1" smtClean="0">
                <a:latin typeface="Times" charset="0"/>
                <a:ea typeface="Times" charset="0"/>
                <a:cs typeface="Times" charset="0"/>
              </a:rPr>
              <a:t>миокардитиса</a:t>
            </a:r>
            <a:endParaRPr lang="en-US" sz="3200" dirty="0">
              <a:latin typeface="Times" charset="0"/>
              <a:ea typeface="Times" charset="0"/>
              <a:cs typeface="Times" charset="0"/>
            </a:endParaRPr>
          </a:p>
        </p:txBody>
      </p:sp>
      <p:sp>
        <p:nvSpPr>
          <p:cNvPr id="3" name="Content Placeholder 2"/>
          <p:cNvSpPr>
            <a:spLocks noGrp="1"/>
          </p:cNvSpPr>
          <p:nvPr>
            <p:ph idx="1"/>
          </p:nvPr>
        </p:nvSpPr>
        <p:spPr>
          <a:xfrm>
            <a:off x="457200" y="2492896"/>
            <a:ext cx="8579296" cy="4464496"/>
          </a:xfrm>
        </p:spPr>
        <p:txBody>
          <a:bodyPr/>
          <a:lstStyle/>
          <a:p>
            <a:pPr>
              <a:lnSpc>
                <a:spcPct val="90000"/>
              </a:lnSpc>
            </a:pPr>
            <a:r>
              <a:rPr lang="hr-HR" altLang="en-US" sz="2400" dirty="0" err="1" smtClean="0">
                <a:latin typeface="Times" charset="0"/>
                <a:ea typeface="Times" charset="0"/>
                <a:cs typeface="Times" charset="0"/>
              </a:rPr>
              <a:t>Није</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позната</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тачно</a:t>
            </a:r>
            <a:r>
              <a:rPr lang="hr-HR" altLang="en-US" sz="2400" dirty="0" smtClean="0">
                <a:latin typeface="Times" charset="0"/>
                <a:ea typeface="Times" charset="0"/>
                <a:cs typeface="Times" charset="0"/>
              </a:rPr>
              <a:t>(</a:t>
            </a:r>
            <a:r>
              <a:rPr lang="hr-HR" altLang="en-US" sz="2400" dirty="0" err="1" smtClean="0">
                <a:latin typeface="Times" charset="0"/>
                <a:ea typeface="Times" charset="0"/>
                <a:cs typeface="Times" charset="0"/>
              </a:rPr>
              <a:t>од</a:t>
            </a:r>
            <a:r>
              <a:rPr lang="hr-HR" altLang="en-US" sz="2400" dirty="0" smtClean="0">
                <a:latin typeface="Times" charset="0"/>
                <a:ea typeface="Times" charset="0"/>
                <a:cs typeface="Times" charset="0"/>
              </a:rPr>
              <a:t> 0.1 </a:t>
            </a:r>
            <a:r>
              <a:rPr lang="hr-HR" altLang="en-US" sz="2400" dirty="0" err="1" smtClean="0">
                <a:latin typeface="Times" charset="0"/>
                <a:ea typeface="Times" charset="0"/>
                <a:cs typeface="Times" charset="0"/>
              </a:rPr>
              <a:t>до</a:t>
            </a:r>
            <a:r>
              <a:rPr lang="hr-HR" altLang="en-US" sz="2400" dirty="0" smtClean="0">
                <a:latin typeface="Times" charset="0"/>
                <a:ea typeface="Times" charset="0"/>
                <a:cs typeface="Times" charset="0"/>
              </a:rPr>
              <a:t> 5,6% </a:t>
            </a:r>
            <a:r>
              <a:rPr lang="hr-HR" altLang="en-US" sz="2400" dirty="0" err="1" smtClean="0">
                <a:latin typeface="Times" charset="0"/>
                <a:ea typeface="Times" charset="0"/>
                <a:cs typeface="Times" charset="0"/>
              </a:rPr>
              <a:t>на</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клиничким</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аутопсијама</a:t>
            </a:r>
            <a:r>
              <a:rPr lang="hr-HR" altLang="en-US" sz="2400" dirty="0" smtClean="0">
                <a:latin typeface="Times" charset="0"/>
                <a:ea typeface="Times" charset="0"/>
                <a:cs typeface="Times" charset="0"/>
              </a:rPr>
              <a:t>)</a:t>
            </a:r>
            <a:endParaRPr lang="x-none" altLang="en-US" sz="2400" dirty="0">
              <a:latin typeface="Times" charset="0"/>
              <a:ea typeface="Times" charset="0"/>
              <a:cs typeface="Times" charset="0"/>
            </a:endParaRPr>
          </a:p>
          <a:p>
            <a:pPr>
              <a:lnSpc>
                <a:spcPct val="90000"/>
              </a:lnSpc>
            </a:pPr>
            <a:r>
              <a:rPr lang="hr-HR" altLang="en-US" sz="2400" dirty="0" err="1" smtClean="0">
                <a:latin typeface="Times" charset="0"/>
                <a:ea typeface="Times" charset="0"/>
                <a:cs typeface="Times" charset="0"/>
              </a:rPr>
              <a:t>Код</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већине</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пацијената</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је</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у</a:t>
            </a:r>
            <a:r>
              <a:rPr lang="x-none" altLang="en-US" sz="2400" dirty="0" smtClean="0">
                <a:latin typeface="Times" charset="0"/>
                <a:ea typeface="Times" charset="0"/>
                <a:cs typeface="Times" charset="0"/>
              </a:rPr>
              <a:t> субклиничк</a:t>
            </a:r>
            <a:r>
              <a:rPr lang="hr-HR" altLang="en-US" sz="2400" dirty="0" err="1" smtClean="0">
                <a:latin typeface="Times" charset="0"/>
                <a:ea typeface="Times" charset="0"/>
                <a:cs typeface="Times" charset="0"/>
              </a:rPr>
              <a:t>ој</a:t>
            </a:r>
            <a:r>
              <a:rPr lang="x-none" altLang="en-US" sz="2400" dirty="0" smtClean="0">
                <a:latin typeface="Times" charset="0"/>
                <a:ea typeface="Times" charset="0"/>
                <a:cs typeface="Times" charset="0"/>
              </a:rPr>
              <a:t> форм</a:t>
            </a:r>
            <a:r>
              <a:rPr lang="hr-HR" altLang="en-US" sz="2400" dirty="0" err="1" smtClean="0">
                <a:latin typeface="Times" charset="0"/>
                <a:ea typeface="Times" charset="0"/>
                <a:cs typeface="Times" charset="0"/>
              </a:rPr>
              <a:t>и</a:t>
            </a:r>
            <a:r>
              <a:rPr lang="x-none"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често</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непрепознат</a:t>
            </a:r>
            <a:r>
              <a:rPr lang="hr-HR" altLang="en-US" sz="2400" dirty="0" smtClean="0">
                <a:latin typeface="Times" charset="0"/>
                <a:ea typeface="Times" charset="0"/>
                <a:cs typeface="Times" charset="0"/>
              </a:rPr>
              <a:t>.</a:t>
            </a:r>
            <a:endParaRPr lang="x-none" altLang="en-US" sz="2400" dirty="0">
              <a:latin typeface="Times" charset="0"/>
              <a:ea typeface="Times" charset="0"/>
              <a:cs typeface="Times" charset="0"/>
            </a:endParaRPr>
          </a:p>
          <a:p>
            <a:pPr>
              <a:lnSpc>
                <a:spcPct val="90000"/>
              </a:lnSpc>
            </a:pPr>
            <a:r>
              <a:rPr lang="hr-HR" altLang="en-US" sz="2400" dirty="0" err="1" smtClean="0">
                <a:latin typeface="Times" charset="0"/>
                <a:ea typeface="Times" charset="0"/>
                <a:cs typeface="Times" charset="0"/>
              </a:rPr>
              <a:t>Чест</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узрок</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смрти</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деце</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младих</a:t>
            </a:r>
            <a:r>
              <a:rPr lang="hr-HR" altLang="en-US" sz="2400" dirty="0" smtClean="0">
                <a:latin typeface="Times" charset="0"/>
                <a:ea typeface="Times" charset="0"/>
                <a:cs typeface="Times" charset="0"/>
              </a:rPr>
              <a:t>.</a:t>
            </a:r>
            <a:endParaRPr lang="x-none" altLang="en-US" sz="2400" dirty="0">
              <a:latin typeface="Times" charset="0"/>
              <a:ea typeface="Times" charset="0"/>
              <a:cs typeface="Times" charset="0"/>
            </a:endParaRPr>
          </a:p>
          <a:p>
            <a:endParaRPr lang="en-US" dirty="0">
              <a:latin typeface="Times" charset="0"/>
              <a:ea typeface="Times" charset="0"/>
              <a:cs typeface="Times" charset="0"/>
            </a:endParaRPr>
          </a:p>
        </p:txBody>
      </p:sp>
    </p:spTree>
    <p:extLst>
      <p:ext uri="{BB962C8B-B14F-4D97-AF65-F5344CB8AC3E}">
        <p14:creationId xmlns:p14="http://schemas.microsoft.com/office/powerpoint/2010/main" val="92151535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83230"/>
            <a:ext cx="8229600" cy="1143000"/>
          </a:xfrm>
        </p:spPr>
        <p:txBody>
          <a:bodyPr/>
          <a:lstStyle/>
          <a:p>
            <a:r>
              <a:rPr lang="en-US" sz="3200" dirty="0" err="1" smtClean="0">
                <a:latin typeface="Times" charset="0"/>
                <a:ea typeface="Times" charset="0"/>
                <a:cs typeface="Times" charset="0"/>
              </a:rPr>
              <a:t>Етиологија</a:t>
            </a:r>
            <a:endParaRPr lang="en-US" sz="3200" dirty="0">
              <a:latin typeface="Times" charset="0"/>
              <a:ea typeface="Times" charset="0"/>
              <a:cs typeface="Times" charset="0"/>
            </a:endParaRPr>
          </a:p>
        </p:txBody>
      </p:sp>
      <p:sp>
        <p:nvSpPr>
          <p:cNvPr id="3" name="Content Placeholder 2"/>
          <p:cNvSpPr>
            <a:spLocks noGrp="1"/>
          </p:cNvSpPr>
          <p:nvPr>
            <p:ph idx="1"/>
          </p:nvPr>
        </p:nvSpPr>
        <p:spPr>
          <a:xfrm>
            <a:off x="457200" y="1916832"/>
            <a:ext cx="8229600" cy="4525962"/>
          </a:xfrm>
        </p:spPr>
        <p:txBody>
          <a:bodyPr/>
          <a:lstStyle/>
          <a:p>
            <a:pPr marL="0" indent="0">
              <a:buNone/>
            </a:pPr>
            <a:r>
              <a:rPr lang="en-US" sz="2400" b="1" dirty="0" smtClean="0">
                <a:latin typeface="Times" charset="0"/>
                <a:ea typeface="Times" charset="0"/>
                <a:cs typeface="Times" charset="0"/>
              </a:rPr>
              <a:t>- </a:t>
            </a:r>
            <a:r>
              <a:rPr lang="en-US" sz="2400" b="1" dirty="0" err="1" smtClean="0">
                <a:latin typeface="Times" charset="0"/>
                <a:ea typeface="Times" charset="0"/>
                <a:cs typeface="Times" charset="0"/>
              </a:rPr>
              <a:t>Инфективни</a:t>
            </a:r>
            <a:r>
              <a:rPr lang="en-US" sz="2400" b="1" dirty="0" smtClean="0">
                <a:latin typeface="Times" charset="0"/>
                <a:ea typeface="Times" charset="0"/>
                <a:cs typeface="Times" charset="0"/>
              </a:rPr>
              <a:t> (</a:t>
            </a:r>
            <a:r>
              <a:rPr lang="en-US" sz="2400" b="1" dirty="0" err="1" smtClean="0">
                <a:latin typeface="Times" charset="0"/>
                <a:ea typeface="Times" charset="0"/>
                <a:cs typeface="Times" charset="0"/>
              </a:rPr>
              <a:t>микробни</a:t>
            </a:r>
            <a:r>
              <a:rPr lang="en-US" sz="2400" b="1" dirty="0" smtClean="0">
                <a:latin typeface="Times" charset="0"/>
                <a:ea typeface="Times" charset="0"/>
                <a:cs typeface="Times" charset="0"/>
              </a:rPr>
              <a:t>)</a:t>
            </a:r>
            <a:r>
              <a:rPr lang="en-US" sz="2400" b="1" dirty="0">
                <a:latin typeface="Times" charset="0"/>
                <a:ea typeface="Times" charset="0"/>
                <a:cs typeface="Times" charset="0"/>
              </a:rPr>
              <a:t/>
            </a:r>
            <a:br>
              <a:rPr lang="en-US" sz="2400" b="1" dirty="0">
                <a:latin typeface="Times" charset="0"/>
                <a:ea typeface="Times" charset="0"/>
                <a:cs typeface="Times" charset="0"/>
              </a:rPr>
            </a:br>
            <a:r>
              <a:rPr lang="en-US" sz="1800" dirty="0">
                <a:latin typeface="Times" charset="0"/>
                <a:ea typeface="Times" charset="0"/>
                <a:cs typeface="Times" charset="0"/>
              </a:rPr>
              <a:t>• </a:t>
            </a:r>
            <a:r>
              <a:rPr lang="en-US" sz="1800" dirty="0" err="1" smtClean="0">
                <a:latin typeface="Times" charset="0"/>
                <a:ea typeface="Times" charset="0"/>
                <a:cs typeface="Times" charset="0"/>
              </a:rPr>
              <a:t>Бактерије</a:t>
            </a:r>
            <a:r>
              <a:rPr lang="en-US" sz="1800" dirty="0" smtClean="0">
                <a:latin typeface="Times" charset="0"/>
                <a:ea typeface="Times" charset="0"/>
                <a:cs typeface="Times" charset="0"/>
              </a:rPr>
              <a:t>: </a:t>
            </a:r>
            <a:r>
              <a:rPr lang="en-US" sz="1800" dirty="0" err="1">
                <a:latin typeface="Times" charset="0"/>
                <a:ea typeface="Times" charset="0"/>
                <a:cs typeface="Times" charset="0"/>
              </a:rPr>
              <a:t>borrelia</a:t>
            </a:r>
            <a:r>
              <a:rPr lang="en-US" sz="1800" dirty="0">
                <a:latin typeface="Times" charset="0"/>
                <a:ea typeface="Times" charset="0"/>
                <a:cs typeface="Times" charset="0"/>
              </a:rPr>
              <a:t> (</a:t>
            </a:r>
            <a:r>
              <a:rPr lang="en-US" sz="1800" dirty="0" err="1">
                <a:latin typeface="Times" charset="0"/>
                <a:ea typeface="Times" charset="0"/>
                <a:cs typeface="Times" charset="0"/>
              </a:rPr>
              <a:t>lyme</a:t>
            </a:r>
            <a:r>
              <a:rPr lang="en-US" sz="1800" dirty="0">
                <a:latin typeface="Times" charset="0"/>
                <a:ea typeface="Times" charset="0"/>
                <a:cs typeface="Times" charset="0"/>
              </a:rPr>
              <a:t> </a:t>
            </a:r>
            <a:r>
              <a:rPr lang="en-US" sz="1800" dirty="0" err="1" smtClean="0">
                <a:latin typeface="Times" charset="0"/>
                <a:ea typeface="Times" charset="0"/>
                <a:cs typeface="Times" charset="0"/>
              </a:rPr>
              <a:t>болест</a:t>
            </a:r>
            <a:r>
              <a:rPr lang="en-US" sz="1800" dirty="0" smtClean="0">
                <a:latin typeface="Times" charset="0"/>
                <a:ea typeface="Times" charset="0"/>
                <a:cs typeface="Times" charset="0"/>
              </a:rPr>
              <a:t>); </a:t>
            </a:r>
            <a:r>
              <a:rPr lang="en-US" sz="1800" dirty="0" err="1" smtClean="0">
                <a:latin typeface="Times" charset="0"/>
                <a:ea typeface="Times" charset="0"/>
                <a:cs typeface="Times" charset="0"/>
              </a:rPr>
              <a:t>туберкулоза</a:t>
            </a:r>
            <a:r>
              <a:rPr lang="en-US" sz="1800" dirty="0">
                <a:latin typeface="Times" charset="0"/>
                <a:ea typeface="Times" charset="0"/>
                <a:cs typeface="Times" charset="0"/>
              </a:rPr>
              <a:t/>
            </a:r>
            <a:br>
              <a:rPr lang="en-US" sz="1800" dirty="0">
                <a:latin typeface="Times" charset="0"/>
                <a:ea typeface="Times" charset="0"/>
                <a:cs typeface="Times" charset="0"/>
              </a:rPr>
            </a:br>
            <a:r>
              <a:rPr lang="en-US" sz="1800" dirty="0">
                <a:latin typeface="Times" charset="0"/>
                <a:ea typeface="Times" charset="0"/>
                <a:cs typeface="Times" charset="0"/>
              </a:rPr>
              <a:t>• </a:t>
            </a:r>
            <a:r>
              <a:rPr lang="en-US" sz="1800" dirty="0" err="1" smtClean="0">
                <a:latin typeface="Times" charset="0"/>
                <a:ea typeface="Times" charset="0"/>
                <a:cs typeface="Times" charset="0"/>
              </a:rPr>
              <a:t>Протозое</a:t>
            </a:r>
            <a:r>
              <a:rPr lang="en-US" sz="1800" dirty="0" smtClean="0">
                <a:latin typeface="Times" charset="0"/>
                <a:ea typeface="Times" charset="0"/>
                <a:cs typeface="Times" charset="0"/>
              </a:rPr>
              <a:t>: </a:t>
            </a:r>
            <a:r>
              <a:rPr lang="en-US" sz="1800" dirty="0" err="1">
                <a:latin typeface="Times" charset="0"/>
                <a:ea typeface="Times" charset="0"/>
                <a:cs typeface="Times" charset="0"/>
              </a:rPr>
              <a:t>trypanosoma</a:t>
            </a:r>
            <a:r>
              <a:rPr lang="en-US" sz="1800" dirty="0">
                <a:latin typeface="Times" charset="0"/>
                <a:ea typeface="Times" charset="0"/>
                <a:cs typeface="Times" charset="0"/>
              </a:rPr>
              <a:t> </a:t>
            </a:r>
            <a:r>
              <a:rPr lang="en-US" sz="1800" dirty="0" err="1">
                <a:latin typeface="Times" charset="0"/>
                <a:ea typeface="Times" charset="0"/>
                <a:cs typeface="Times" charset="0"/>
              </a:rPr>
              <a:t>crusi</a:t>
            </a:r>
            <a:r>
              <a:rPr lang="en-US" sz="1800" dirty="0">
                <a:latin typeface="Times" charset="0"/>
                <a:ea typeface="Times" charset="0"/>
                <a:cs typeface="Times" charset="0"/>
              </a:rPr>
              <a:t> (</a:t>
            </a:r>
            <a:r>
              <a:rPr lang="en-US" sz="1800" dirty="0" err="1">
                <a:latin typeface="Times" charset="0"/>
                <a:ea typeface="Times" charset="0"/>
                <a:cs typeface="Times" charset="0"/>
              </a:rPr>
              <a:t>chagasova</a:t>
            </a:r>
            <a:r>
              <a:rPr lang="en-US" sz="1800" dirty="0">
                <a:latin typeface="Times" charset="0"/>
                <a:ea typeface="Times" charset="0"/>
                <a:cs typeface="Times" charset="0"/>
              </a:rPr>
              <a:t> </a:t>
            </a:r>
            <a:r>
              <a:rPr lang="en-US" sz="1800" dirty="0" err="1" smtClean="0">
                <a:latin typeface="Times" charset="0"/>
                <a:ea typeface="Times" charset="0"/>
                <a:cs typeface="Times" charset="0"/>
              </a:rPr>
              <a:t>болест</a:t>
            </a:r>
            <a:r>
              <a:rPr lang="en-US" sz="1800" dirty="0" smtClean="0">
                <a:latin typeface="Times" charset="0"/>
                <a:ea typeface="Times" charset="0"/>
                <a:cs typeface="Times" charset="0"/>
              </a:rPr>
              <a:t>); </a:t>
            </a:r>
            <a:r>
              <a:rPr lang="en-US" sz="1800" dirty="0">
                <a:latin typeface="Times" charset="0"/>
                <a:ea typeface="Times" charset="0"/>
                <a:cs typeface="Times" charset="0"/>
              </a:rPr>
              <a:t>toxoplasma </a:t>
            </a:r>
            <a:r>
              <a:rPr lang="en-US" sz="1800" dirty="0" err="1">
                <a:latin typeface="Times" charset="0"/>
                <a:ea typeface="Times" charset="0"/>
                <a:cs typeface="Times" charset="0"/>
              </a:rPr>
              <a:t>gondii</a:t>
            </a:r>
            <a:r>
              <a:rPr lang="en-US" sz="1800" dirty="0">
                <a:latin typeface="Times" charset="0"/>
                <a:ea typeface="Times" charset="0"/>
                <a:cs typeface="Times" charset="0"/>
              </a:rPr>
              <a:t/>
            </a:r>
            <a:br>
              <a:rPr lang="en-US" sz="1800" dirty="0">
                <a:latin typeface="Times" charset="0"/>
                <a:ea typeface="Times" charset="0"/>
                <a:cs typeface="Times" charset="0"/>
              </a:rPr>
            </a:br>
            <a:r>
              <a:rPr lang="en-US" sz="1800" dirty="0">
                <a:latin typeface="Times" charset="0"/>
                <a:ea typeface="Times" charset="0"/>
                <a:cs typeface="Times" charset="0"/>
              </a:rPr>
              <a:t>• </a:t>
            </a:r>
            <a:r>
              <a:rPr lang="en-US" sz="1800" dirty="0" err="1" smtClean="0">
                <a:latin typeface="Times" charset="0"/>
                <a:ea typeface="Times" charset="0"/>
                <a:cs typeface="Times" charset="0"/>
              </a:rPr>
              <a:t>Хелминти</a:t>
            </a:r>
            <a:r>
              <a:rPr lang="en-US" sz="1800" dirty="0" smtClean="0">
                <a:latin typeface="Times" charset="0"/>
                <a:ea typeface="Times" charset="0"/>
                <a:cs typeface="Times" charset="0"/>
              </a:rPr>
              <a:t>: </a:t>
            </a:r>
            <a:r>
              <a:rPr lang="en-US" sz="1800" dirty="0" err="1">
                <a:latin typeface="Times" charset="0"/>
                <a:ea typeface="Times" charset="0"/>
                <a:cs typeface="Times" charset="0"/>
              </a:rPr>
              <a:t>trichinella</a:t>
            </a:r>
            <a:r>
              <a:rPr lang="en-US" sz="1800" dirty="0">
                <a:latin typeface="Times" charset="0"/>
                <a:ea typeface="Times" charset="0"/>
                <a:cs typeface="Times" charset="0"/>
              </a:rPr>
              <a:t>; </a:t>
            </a:r>
            <a:r>
              <a:rPr lang="en-US" sz="1800" dirty="0" err="1">
                <a:latin typeface="Times" charset="0"/>
                <a:ea typeface="Times" charset="0"/>
                <a:cs typeface="Times" charset="0"/>
              </a:rPr>
              <a:t>echinococcus</a:t>
            </a:r>
            <a:r>
              <a:rPr lang="en-US" sz="1800" dirty="0">
                <a:latin typeface="Times" charset="0"/>
                <a:ea typeface="Times" charset="0"/>
                <a:cs typeface="Times" charset="0"/>
              </a:rPr>
              <a:t/>
            </a:r>
            <a:br>
              <a:rPr lang="en-US" sz="1800" dirty="0">
                <a:latin typeface="Times" charset="0"/>
                <a:ea typeface="Times" charset="0"/>
                <a:cs typeface="Times" charset="0"/>
              </a:rPr>
            </a:br>
            <a:r>
              <a:rPr lang="en-US" sz="1800" dirty="0">
                <a:latin typeface="Times" charset="0"/>
                <a:ea typeface="Times" charset="0"/>
                <a:cs typeface="Times" charset="0"/>
              </a:rPr>
              <a:t>• </a:t>
            </a:r>
            <a:r>
              <a:rPr lang="en-US" sz="1800" dirty="0" err="1" smtClean="0">
                <a:latin typeface="Times" charset="0"/>
                <a:ea typeface="Times" charset="0"/>
                <a:cs typeface="Times" charset="0"/>
              </a:rPr>
              <a:t>Гљивице</a:t>
            </a:r>
            <a:r>
              <a:rPr lang="en-US" sz="1800" dirty="0" smtClean="0">
                <a:latin typeface="Times" charset="0"/>
                <a:ea typeface="Times" charset="0"/>
                <a:cs typeface="Times" charset="0"/>
              </a:rPr>
              <a:t>: </a:t>
            </a:r>
            <a:r>
              <a:rPr lang="en-US" sz="1800" dirty="0">
                <a:latin typeface="Times" charset="0"/>
                <a:ea typeface="Times" charset="0"/>
                <a:cs typeface="Times" charset="0"/>
              </a:rPr>
              <a:t>aspergillus; candida</a:t>
            </a:r>
            <a:r>
              <a:rPr lang="en-US" sz="1800" dirty="0">
                <a:latin typeface="Times" charset="0"/>
                <a:ea typeface="Times" charset="0"/>
                <a:cs typeface="Times" charset="0"/>
              </a:rPr>
              <a:t/>
            </a:r>
            <a:br>
              <a:rPr lang="en-US" sz="1800" dirty="0">
                <a:latin typeface="Times" charset="0"/>
                <a:ea typeface="Times" charset="0"/>
                <a:cs typeface="Times" charset="0"/>
              </a:rPr>
            </a:br>
            <a:r>
              <a:rPr lang="en-US" sz="2400" dirty="0">
                <a:latin typeface="Times" charset="0"/>
                <a:ea typeface="Times" charset="0"/>
                <a:cs typeface="Times" charset="0"/>
              </a:rPr>
              <a:t>• </a:t>
            </a:r>
            <a:r>
              <a:rPr lang="en-US" sz="2400" dirty="0" err="1" smtClean="0">
                <a:solidFill>
                  <a:srgbClr val="FF0000"/>
                </a:solidFill>
                <a:latin typeface="Times" charset="0"/>
                <a:ea typeface="Times" charset="0"/>
                <a:cs typeface="Times" charset="0"/>
              </a:rPr>
              <a:t>Вируси</a:t>
            </a:r>
            <a:r>
              <a:rPr lang="en-US" sz="1800" dirty="0">
                <a:latin typeface="Times" charset="0"/>
                <a:ea typeface="Times" charset="0"/>
                <a:cs typeface="Times" charset="0"/>
              </a:rPr>
              <a:t/>
            </a:r>
            <a:br>
              <a:rPr lang="en-US" sz="1800" dirty="0">
                <a:latin typeface="Times" charset="0"/>
                <a:ea typeface="Times" charset="0"/>
                <a:cs typeface="Times" charset="0"/>
              </a:rPr>
            </a:br>
            <a:r>
              <a:rPr lang="en-US" sz="1800" dirty="0" smtClean="0">
                <a:latin typeface="Times" charset="0"/>
                <a:ea typeface="Times" charset="0"/>
                <a:cs typeface="Times" charset="0"/>
              </a:rPr>
              <a:t>- </a:t>
            </a:r>
            <a:r>
              <a:rPr lang="en-US" sz="1800" dirty="0" err="1" smtClean="0">
                <a:latin typeface="Times" charset="0"/>
                <a:ea typeface="Times" charset="0"/>
                <a:cs typeface="Times" charset="0"/>
              </a:rPr>
              <a:t>ентеровируси</a:t>
            </a:r>
            <a:r>
              <a:rPr lang="en-US" sz="1800" dirty="0">
                <a:latin typeface="Times" charset="0"/>
                <a:ea typeface="Times" charset="0"/>
                <a:cs typeface="Times" charset="0"/>
              </a:rPr>
              <a:t/>
            </a:r>
            <a:br>
              <a:rPr lang="en-US" sz="1800" dirty="0">
                <a:latin typeface="Times" charset="0"/>
                <a:ea typeface="Times" charset="0"/>
                <a:cs typeface="Times" charset="0"/>
              </a:rPr>
            </a:br>
            <a:r>
              <a:rPr lang="en-US" sz="1800" dirty="0" smtClean="0">
                <a:latin typeface="Times" charset="0"/>
                <a:ea typeface="Times" charset="0"/>
                <a:cs typeface="Times" charset="0"/>
              </a:rPr>
              <a:t>- </a:t>
            </a:r>
            <a:r>
              <a:rPr lang="en-US" sz="1800" dirty="0" err="1" smtClean="0">
                <a:latin typeface="Times" charset="0"/>
                <a:ea typeface="Times" charset="0"/>
                <a:cs typeface="Times" charset="0"/>
              </a:rPr>
              <a:t>coxsackie</a:t>
            </a:r>
            <a:r>
              <a:rPr lang="en-US" sz="1800" dirty="0" smtClean="0">
                <a:latin typeface="Times" charset="0"/>
                <a:ea typeface="Times" charset="0"/>
                <a:cs typeface="Times" charset="0"/>
              </a:rPr>
              <a:t> </a:t>
            </a:r>
            <a:r>
              <a:rPr lang="en-US" sz="1800" dirty="0">
                <a:latin typeface="Times" charset="0"/>
                <a:ea typeface="Times" charset="0"/>
                <a:cs typeface="Times" charset="0"/>
              </a:rPr>
              <a:t>A </a:t>
            </a:r>
            <a:r>
              <a:rPr lang="en-US" sz="1800" dirty="0" err="1">
                <a:latin typeface="Times" charset="0"/>
                <a:ea typeface="Times" charset="0"/>
                <a:cs typeface="Times" charset="0"/>
              </a:rPr>
              <a:t>i</a:t>
            </a:r>
            <a:r>
              <a:rPr lang="en-US" sz="1800" dirty="0">
                <a:latin typeface="Times" charset="0"/>
                <a:ea typeface="Times" charset="0"/>
                <a:cs typeface="Times" charset="0"/>
              </a:rPr>
              <a:t> </a:t>
            </a:r>
            <a:r>
              <a:rPr lang="en-US" sz="1800" dirty="0" smtClean="0">
                <a:latin typeface="Times" charset="0"/>
                <a:ea typeface="Times" charset="0"/>
                <a:cs typeface="Times" charset="0"/>
              </a:rPr>
              <a:t>B</a:t>
            </a:r>
          </a:p>
          <a:p>
            <a:pPr>
              <a:buFontTx/>
              <a:buChar char="-"/>
            </a:pPr>
            <a:r>
              <a:rPr lang="en-US" sz="1800" dirty="0" err="1" smtClean="0">
                <a:latin typeface="Times" charset="0"/>
                <a:ea typeface="Times" charset="0"/>
                <a:cs typeface="Times" charset="0"/>
              </a:rPr>
              <a:t>Echovirusi</a:t>
            </a:r>
            <a:endParaRPr lang="en-US" sz="1800" dirty="0" smtClean="0">
              <a:latin typeface="Times" charset="0"/>
              <a:ea typeface="Times" charset="0"/>
              <a:cs typeface="Times" charset="0"/>
            </a:endParaRPr>
          </a:p>
          <a:p>
            <a:pPr>
              <a:buFontTx/>
              <a:buChar char="-"/>
            </a:pPr>
            <a:r>
              <a:rPr lang="en-US" sz="1800" dirty="0" err="1" smtClean="0">
                <a:latin typeface="Times" charset="0"/>
                <a:ea typeface="Times" charset="0"/>
                <a:cs typeface="Times" charset="0"/>
              </a:rPr>
              <a:t>аденовируси</a:t>
            </a:r>
            <a:r>
              <a:rPr lang="en-US" sz="1800" dirty="0" smtClean="0">
                <a:latin typeface="Times" charset="0"/>
                <a:ea typeface="Times" charset="0"/>
                <a:cs typeface="Times" charset="0"/>
              </a:rPr>
              <a:t> </a:t>
            </a:r>
            <a:r>
              <a:rPr lang="en-US" sz="1800" dirty="0" err="1" smtClean="0">
                <a:latin typeface="Times" charset="0"/>
                <a:ea typeface="Times" charset="0"/>
                <a:cs typeface="Times" charset="0"/>
              </a:rPr>
              <a:t>код</a:t>
            </a:r>
            <a:r>
              <a:rPr lang="en-US" sz="1800" dirty="0" smtClean="0">
                <a:latin typeface="Times" charset="0"/>
                <a:ea typeface="Times" charset="0"/>
                <a:cs typeface="Times" charset="0"/>
              </a:rPr>
              <a:t> </a:t>
            </a:r>
            <a:r>
              <a:rPr lang="en-US" sz="1800" dirty="0" err="1" smtClean="0">
                <a:latin typeface="Times" charset="0"/>
                <a:ea typeface="Times" charset="0"/>
                <a:cs typeface="Times" charset="0"/>
              </a:rPr>
              <a:t>деце</a:t>
            </a:r>
            <a:endParaRPr lang="en-US" sz="1800" dirty="0" smtClean="0">
              <a:latin typeface="Times" charset="0"/>
              <a:ea typeface="Times" charset="0"/>
              <a:cs typeface="Times" charset="0"/>
            </a:endParaRPr>
          </a:p>
          <a:p>
            <a:pPr>
              <a:buFontTx/>
              <a:buChar char="-"/>
            </a:pPr>
            <a:r>
              <a:rPr lang="en-US" sz="1800" dirty="0" smtClean="0">
                <a:latin typeface="Times" charset="0"/>
                <a:ea typeface="Times" charset="0"/>
                <a:cs typeface="Times" charset="0"/>
              </a:rPr>
              <a:t>parvovirus </a:t>
            </a:r>
            <a:r>
              <a:rPr lang="en-US" sz="1800" dirty="0">
                <a:latin typeface="Times" charset="0"/>
                <a:ea typeface="Times" charset="0"/>
                <a:cs typeface="Times" charset="0"/>
              </a:rPr>
              <a:t>B19</a:t>
            </a:r>
            <a:r>
              <a:rPr lang="en-US" sz="1800" dirty="0">
                <a:latin typeface="Times" charset="0"/>
                <a:ea typeface="Times" charset="0"/>
                <a:cs typeface="Times" charset="0"/>
              </a:rPr>
              <a:t/>
            </a:r>
            <a:br>
              <a:rPr lang="en-US" sz="1800" dirty="0">
                <a:latin typeface="Times" charset="0"/>
                <a:ea typeface="Times" charset="0"/>
                <a:cs typeface="Times" charset="0"/>
              </a:rPr>
            </a:br>
            <a:r>
              <a:rPr lang="en-US" sz="1800" dirty="0" smtClean="0">
                <a:latin typeface="Times" charset="0"/>
                <a:ea typeface="Times" charset="0"/>
                <a:cs typeface="Times" charset="0"/>
              </a:rPr>
              <a:t>HCV</a:t>
            </a:r>
            <a:r>
              <a:rPr lang="en-US" sz="1800" dirty="0">
                <a:latin typeface="Times" charset="0"/>
                <a:ea typeface="Times" charset="0"/>
                <a:cs typeface="Times" charset="0"/>
              </a:rPr>
              <a:t>; </a:t>
            </a:r>
            <a:r>
              <a:rPr lang="en-US" sz="1800" dirty="0" smtClean="0">
                <a:latin typeface="Times" charset="0"/>
                <a:ea typeface="Times" charset="0"/>
                <a:cs typeface="Times" charset="0"/>
              </a:rPr>
              <a:t>HIV</a:t>
            </a:r>
          </a:p>
          <a:p>
            <a:pPr>
              <a:buFontTx/>
              <a:buChar char="-"/>
            </a:pPr>
            <a:r>
              <a:rPr lang="en-US" sz="1800" dirty="0" err="1" smtClean="0">
                <a:latin typeface="Times" charset="0"/>
                <a:ea typeface="Times" charset="0"/>
                <a:cs typeface="Times" charset="0"/>
              </a:rPr>
              <a:t>херпес</a:t>
            </a:r>
            <a:r>
              <a:rPr lang="en-US" sz="1800" dirty="0" smtClean="0">
                <a:latin typeface="Times" charset="0"/>
                <a:ea typeface="Times" charset="0"/>
                <a:cs typeface="Times" charset="0"/>
              </a:rPr>
              <a:t> </a:t>
            </a:r>
            <a:r>
              <a:rPr lang="en-US" sz="1800" dirty="0" err="1" smtClean="0">
                <a:latin typeface="Times" charset="0"/>
                <a:ea typeface="Times" charset="0"/>
                <a:cs typeface="Times" charset="0"/>
              </a:rPr>
              <a:t>вируси</a:t>
            </a:r>
            <a:r>
              <a:rPr lang="en-US" sz="1800" dirty="0" smtClean="0">
                <a:latin typeface="Times" charset="0"/>
                <a:ea typeface="Times" charset="0"/>
                <a:cs typeface="Times" charset="0"/>
              </a:rPr>
              <a:t>(HHV6</a:t>
            </a:r>
            <a:r>
              <a:rPr lang="en-US" sz="1800" dirty="0">
                <a:latin typeface="Times" charset="0"/>
                <a:ea typeface="Times" charset="0"/>
                <a:cs typeface="Times" charset="0"/>
              </a:rPr>
              <a:t>, </a:t>
            </a:r>
            <a:r>
              <a:rPr lang="en-US" sz="1800" dirty="0" smtClean="0">
                <a:latin typeface="Times" charset="0"/>
                <a:ea typeface="Times" charset="0"/>
                <a:cs typeface="Times" charset="0"/>
              </a:rPr>
              <a:t>EBV,HCMV)</a:t>
            </a:r>
          </a:p>
          <a:p>
            <a:pPr>
              <a:buFontTx/>
              <a:buChar char="-"/>
            </a:pPr>
            <a:r>
              <a:rPr lang="en-US" sz="1800" dirty="0" smtClean="0">
                <a:latin typeface="Times" charset="0"/>
                <a:ea typeface="Times" charset="0"/>
                <a:cs typeface="Times" charset="0"/>
              </a:rPr>
              <a:t>influenza </a:t>
            </a:r>
            <a:r>
              <a:rPr lang="en-US" sz="1800" dirty="0">
                <a:latin typeface="Times" charset="0"/>
                <a:ea typeface="Times" charset="0"/>
                <a:cs typeface="Times" charset="0"/>
              </a:rPr>
              <a:t>A </a:t>
            </a:r>
            <a:r>
              <a:rPr lang="en-US" sz="1800" dirty="0" err="1">
                <a:latin typeface="Times" charset="0"/>
                <a:ea typeface="Times" charset="0"/>
                <a:cs typeface="Times" charset="0"/>
              </a:rPr>
              <a:t>i</a:t>
            </a:r>
            <a:r>
              <a:rPr lang="en-US" sz="1800" dirty="0">
                <a:latin typeface="Times" charset="0"/>
                <a:ea typeface="Times" charset="0"/>
                <a:cs typeface="Times" charset="0"/>
              </a:rPr>
              <a:t> B, </a:t>
            </a:r>
            <a:r>
              <a:rPr lang="en-US" sz="1800" dirty="0" err="1">
                <a:latin typeface="Times" charset="0"/>
                <a:ea typeface="Times" charset="0"/>
                <a:cs typeface="Times" charset="0"/>
              </a:rPr>
              <a:t>itd</a:t>
            </a:r>
            <a:r>
              <a:rPr lang="en-US" sz="1800" dirty="0">
                <a:latin typeface="Times" charset="0"/>
                <a:ea typeface="Times" charset="0"/>
                <a:cs typeface="Times" charset="0"/>
              </a:rPr>
              <a:t>...</a:t>
            </a:r>
            <a:r>
              <a:rPr lang="en-US" sz="1800" dirty="0">
                <a:latin typeface="Times" charset="0"/>
                <a:ea typeface="Times" charset="0"/>
                <a:cs typeface="Times" charset="0"/>
              </a:rPr>
              <a:t/>
            </a:r>
            <a:br>
              <a:rPr lang="en-US" sz="1800" dirty="0">
                <a:latin typeface="Times" charset="0"/>
                <a:ea typeface="Times" charset="0"/>
                <a:cs typeface="Times" charset="0"/>
              </a:rPr>
            </a:br>
            <a:endParaRPr lang="en-US" sz="1800" dirty="0">
              <a:latin typeface="Times" charset="0"/>
              <a:ea typeface="Times" charset="0"/>
              <a:cs typeface="Times" charset="0"/>
            </a:endParaRPr>
          </a:p>
        </p:txBody>
      </p:sp>
    </p:spTree>
    <p:extLst>
      <p:ext uri="{BB962C8B-B14F-4D97-AF65-F5344CB8AC3E}">
        <p14:creationId xmlns:p14="http://schemas.microsoft.com/office/powerpoint/2010/main" val="6563433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1587" y="764704"/>
            <a:ext cx="8229600" cy="1143000"/>
          </a:xfrm>
        </p:spPr>
        <p:txBody>
          <a:bodyPr/>
          <a:lstStyle/>
          <a:p>
            <a:r>
              <a:rPr lang="en-US" sz="3200" dirty="0" err="1" smtClean="0">
                <a:latin typeface="Times" charset="0"/>
                <a:ea typeface="Times" charset="0"/>
                <a:cs typeface="Times" charset="0"/>
              </a:rPr>
              <a:t>Етиологија</a:t>
            </a:r>
            <a:endParaRPr lang="en-US" sz="3200" dirty="0">
              <a:latin typeface="Times" charset="0"/>
              <a:ea typeface="Times" charset="0"/>
              <a:cs typeface="Times" charset="0"/>
            </a:endParaRPr>
          </a:p>
        </p:txBody>
      </p:sp>
      <p:sp>
        <p:nvSpPr>
          <p:cNvPr id="3" name="Content Placeholder 2"/>
          <p:cNvSpPr>
            <a:spLocks noGrp="1"/>
          </p:cNvSpPr>
          <p:nvPr>
            <p:ph idx="1"/>
          </p:nvPr>
        </p:nvSpPr>
        <p:spPr>
          <a:xfrm>
            <a:off x="451587" y="2060848"/>
            <a:ext cx="8229600" cy="4525962"/>
          </a:xfrm>
        </p:spPr>
        <p:txBody>
          <a:bodyPr/>
          <a:lstStyle/>
          <a:p>
            <a:pPr marL="0" indent="0">
              <a:buNone/>
            </a:pPr>
            <a:r>
              <a:rPr lang="en-US" sz="2800" dirty="0" smtClean="0">
                <a:latin typeface="Times" charset="0"/>
                <a:ea typeface="Times" charset="0"/>
                <a:cs typeface="Times" charset="0"/>
              </a:rPr>
              <a:t>- </a:t>
            </a:r>
            <a:r>
              <a:rPr lang="en-US" sz="2800" b="1" dirty="0" err="1" smtClean="0">
                <a:latin typeface="Times" charset="0"/>
                <a:ea typeface="Times" charset="0"/>
                <a:cs typeface="Times" charset="0"/>
              </a:rPr>
              <a:t>Имунолошки</a:t>
            </a:r>
            <a:r>
              <a:rPr lang="en-US" sz="2800" b="1" dirty="0" smtClean="0">
                <a:latin typeface="Times" charset="0"/>
                <a:ea typeface="Times" charset="0"/>
                <a:cs typeface="Times" charset="0"/>
              </a:rPr>
              <a:t> </a:t>
            </a:r>
            <a:r>
              <a:rPr lang="en-US" sz="2800" b="1" dirty="0" err="1" smtClean="0">
                <a:latin typeface="Times" charset="0"/>
                <a:ea typeface="Times" charset="0"/>
                <a:cs typeface="Times" charset="0"/>
              </a:rPr>
              <a:t>механизми</a:t>
            </a:r>
            <a:endParaRPr lang="en-US" sz="2800" b="1" dirty="0" smtClean="0">
              <a:latin typeface="Times" charset="0"/>
              <a:ea typeface="Times" charset="0"/>
              <a:cs typeface="Times" charset="0"/>
            </a:endParaRPr>
          </a:p>
          <a:p>
            <a:pPr marL="0" indent="0">
              <a:buNone/>
            </a:pPr>
            <a:r>
              <a:rPr lang="en-US" sz="2000" dirty="0" smtClean="0">
                <a:latin typeface="Times" charset="0"/>
                <a:ea typeface="Times" charset="0"/>
                <a:cs typeface="Times" charset="0"/>
              </a:rPr>
              <a:t>Giant </a:t>
            </a:r>
            <a:r>
              <a:rPr lang="en-US" sz="2000" dirty="0">
                <a:latin typeface="Times" charset="0"/>
                <a:ea typeface="Times" charset="0"/>
                <a:cs typeface="Times" charset="0"/>
              </a:rPr>
              <a:t>cell </a:t>
            </a:r>
            <a:r>
              <a:rPr lang="en-US" sz="2000" dirty="0" err="1" smtClean="0">
                <a:latin typeface="Times" charset="0"/>
                <a:ea typeface="Times" charset="0"/>
                <a:cs typeface="Times" charset="0"/>
              </a:rPr>
              <a:t>миокардитис</a:t>
            </a:r>
            <a:r>
              <a:rPr lang="en-US" sz="2000" dirty="0">
                <a:latin typeface="Times" charset="0"/>
                <a:ea typeface="Times" charset="0"/>
                <a:cs typeface="Times" charset="0"/>
              </a:rPr>
              <a:t/>
            </a:r>
            <a:br>
              <a:rPr lang="en-US" sz="2000" dirty="0">
                <a:latin typeface="Times" charset="0"/>
                <a:ea typeface="Times" charset="0"/>
                <a:cs typeface="Times" charset="0"/>
              </a:rPr>
            </a:br>
            <a:r>
              <a:rPr lang="en-US" sz="2000" dirty="0" err="1" smtClean="0">
                <a:latin typeface="Times" charset="0"/>
                <a:ea typeface="Times" charset="0"/>
                <a:cs typeface="Times" charset="0"/>
              </a:rPr>
              <a:t>Пост</a:t>
            </a:r>
            <a:r>
              <a:rPr lang="en-US" sz="2000" dirty="0" smtClean="0">
                <a:latin typeface="Times" charset="0"/>
                <a:ea typeface="Times" charset="0"/>
                <a:cs typeface="Times" charset="0"/>
              </a:rPr>
              <a:t> </a:t>
            </a:r>
            <a:r>
              <a:rPr lang="en-US" sz="2000" dirty="0" err="1" smtClean="0">
                <a:latin typeface="Times" charset="0"/>
                <a:ea typeface="Times" charset="0"/>
                <a:cs typeface="Times" charset="0"/>
              </a:rPr>
              <a:t>вирални</a:t>
            </a:r>
            <a:r>
              <a:rPr lang="en-US" sz="2000" dirty="0" smtClean="0">
                <a:latin typeface="Times" charset="0"/>
                <a:ea typeface="Times" charset="0"/>
                <a:cs typeface="Times" charset="0"/>
              </a:rPr>
              <a:t> </a:t>
            </a:r>
            <a:r>
              <a:rPr lang="en-US" sz="2000" dirty="0" err="1" smtClean="0">
                <a:latin typeface="Times" charset="0"/>
                <a:ea typeface="Times" charset="0"/>
                <a:cs typeface="Times" charset="0"/>
              </a:rPr>
              <a:t>аутоимуни</a:t>
            </a:r>
            <a:endParaRPr lang="en-US" sz="2000" dirty="0" smtClean="0">
              <a:latin typeface="Times" charset="0"/>
              <a:ea typeface="Times" charset="0"/>
              <a:cs typeface="Times" charset="0"/>
            </a:endParaRPr>
          </a:p>
          <a:p>
            <a:pPr marL="0" indent="0">
              <a:buNone/>
            </a:pPr>
            <a:r>
              <a:rPr lang="en-US" sz="2000" dirty="0" err="1" smtClean="0">
                <a:latin typeface="Times" charset="0"/>
                <a:ea typeface="Times" charset="0"/>
                <a:cs typeface="Times" charset="0"/>
              </a:rPr>
              <a:t>Хиперсензитивност</a:t>
            </a:r>
            <a:r>
              <a:rPr lang="en-US" sz="2000" dirty="0" smtClean="0">
                <a:latin typeface="Times" charset="0"/>
                <a:ea typeface="Times" charset="0"/>
                <a:cs typeface="Times" charset="0"/>
              </a:rPr>
              <a:t> </a:t>
            </a:r>
            <a:r>
              <a:rPr lang="en-US" sz="2000" dirty="0" err="1" smtClean="0">
                <a:latin typeface="Times" charset="0"/>
                <a:ea typeface="Times" charset="0"/>
                <a:cs typeface="Times" charset="0"/>
              </a:rPr>
              <a:t>на</a:t>
            </a:r>
            <a:r>
              <a:rPr lang="en-US" sz="2000" dirty="0" smtClean="0">
                <a:latin typeface="Times" charset="0"/>
                <a:ea typeface="Times" charset="0"/>
                <a:cs typeface="Times" charset="0"/>
              </a:rPr>
              <a:t> </a:t>
            </a:r>
            <a:r>
              <a:rPr lang="en-US" sz="2000" dirty="0" err="1" smtClean="0">
                <a:latin typeface="Times" charset="0"/>
                <a:ea typeface="Times" charset="0"/>
                <a:cs typeface="Times" charset="0"/>
              </a:rPr>
              <a:t>лекове</a:t>
            </a:r>
            <a:endParaRPr lang="en-US" sz="2000" dirty="0" smtClean="0">
              <a:latin typeface="Times" charset="0"/>
              <a:ea typeface="Times" charset="0"/>
              <a:cs typeface="Times" charset="0"/>
            </a:endParaRPr>
          </a:p>
          <a:p>
            <a:pPr marL="0" indent="0">
              <a:buNone/>
            </a:pPr>
            <a:r>
              <a:rPr lang="en-US" sz="2000" dirty="0" err="1" smtClean="0">
                <a:latin typeface="Times" charset="0"/>
                <a:ea typeface="Times" charset="0"/>
                <a:cs typeface="Times" charset="0"/>
              </a:rPr>
              <a:t>Реуматска</a:t>
            </a:r>
            <a:r>
              <a:rPr lang="en-US" sz="2000" dirty="0" smtClean="0">
                <a:latin typeface="Times" charset="0"/>
                <a:ea typeface="Times" charset="0"/>
                <a:cs typeface="Times" charset="0"/>
              </a:rPr>
              <a:t> </a:t>
            </a:r>
            <a:r>
              <a:rPr lang="en-US" sz="2000" dirty="0" err="1" smtClean="0">
                <a:latin typeface="Times" charset="0"/>
                <a:ea typeface="Times" charset="0"/>
                <a:cs typeface="Times" charset="0"/>
              </a:rPr>
              <a:t>грозница</a:t>
            </a:r>
            <a:r>
              <a:rPr lang="en-US" sz="2000" dirty="0">
                <a:latin typeface="Times" charset="0"/>
                <a:ea typeface="Times" charset="0"/>
                <a:cs typeface="Times" charset="0"/>
              </a:rPr>
              <a:t/>
            </a:r>
            <a:br>
              <a:rPr lang="en-US" sz="2000" dirty="0">
                <a:latin typeface="Times" charset="0"/>
                <a:ea typeface="Times" charset="0"/>
                <a:cs typeface="Times" charset="0"/>
              </a:rPr>
            </a:br>
            <a:r>
              <a:rPr lang="en-US" sz="2000" dirty="0" smtClean="0">
                <a:latin typeface="Times" charset="0"/>
                <a:ea typeface="Times" charset="0"/>
                <a:cs typeface="Times" charset="0"/>
              </a:rPr>
              <a:t>SEL</a:t>
            </a:r>
            <a:r>
              <a:rPr lang="en-US" sz="2000" dirty="0">
                <a:latin typeface="Times" charset="0"/>
                <a:ea typeface="Times" charset="0"/>
                <a:cs typeface="Times" charset="0"/>
              </a:rPr>
              <a:t/>
            </a:r>
            <a:br>
              <a:rPr lang="en-US" sz="2000" dirty="0">
                <a:latin typeface="Times" charset="0"/>
                <a:ea typeface="Times" charset="0"/>
                <a:cs typeface="Times" charset="0"/>
              </a:rPr>
            </a:br>
            <a:r>
              <a:rPr lang="en-US" sz="2000" dirty="0">
                <a:latin typeface="Times" charset="0"/>
                <a:ea typeface="Times" charset="0"/>
                <a:cs typeface="Times" charset="0"/>
              </a:rPr>
              <a:t>Kawasaki </a:t>
            </a:r>
            <a:r>
              <a:rPr lang="en-US" sz="2000" dirty="0" err="1" smtClean="0">
                <a:latin typeface="Times" charset="0"/>
                <a:ea typeface="Times" charset="0"/>
                <a:cs typeface="Times" charset="0"/>
              </a:rPr>
              <a:t>болест</a:t>
            </a:r>
            <a:r>
              <a:rPr lang="en-US" sz="2000" dirty="0">
                <a:latin typeface="Times" charset="0"/>
                <a:ea typeface="Times" charset="0"/>
                <a:cs typeface="Times" charset="0"/>
              </a:rPr>
              <a:t/>
            </a:r>
            <a:br>
              <a:rPr lang="en-US" sz="2000" dirty="0">
                <a:latin typeface="Times" charset="0"/>
                <a:ea typeface="Times" charset="0"/>
                <a:cs typeface="Times" charset="0"/>
              </a:rPr>
            </a:br>
            <a:r>
              <a:rPr lang="en-US" sz="2000" dirty="0" err="1" smtClean="0">
                <a:latin typeface="Times" charset="0"/>
                <a:ea typeface="Times" charset="0"/>
                <a:cs typeface="Times" charset="0"/>
              </a:rPr>
              <a:t>Саркоидоза</a:t>
            </a:r>
            <a:r>
              <a:rPr lang="en-US" sz="2000" dirty="0">
                <a:latin typeface="Times" charset="0"/>
                <a:ea typeface="Times" charset="0"/>
                <a:cs typeface="Times" charset="0"/>
              </a:rPr>
              <a:t/>
            </a:r>
            <a:br>
              <a:rPr lang="en-US" sz="2000" dirty="0">
                <a:latin typeface="Times" charset="0"/>
                <a:ea typeface="Times" charset="0"/>
                <a:cs typeface="Times" charset="0"/>
              </a:rPr>
            </a:br>
            <a:r>
              <a:rPr lang="en-US" sz="2800" dirty="0" smtClean="0">
                <a:latin typeface="Times" charset="0"/>
                <a:ea typeface="Times" charset="0"/>
                <a:cs typeface="Times" charset="0"/>
              </a:rPr>
              <a:t>-</a:t>
            </a:r>
            <a:r>
              <a:rPr lang="en-US" sz="2800" b="1" dirty="0" err="1" smtClean="0">
                <a:latin typeface="Times" charset="0"/>
                <a:ea typeface="Times" charset="0"/>
                <a:cs typeface="Times" charset="0"/>
              </a:rPr>
              <a:t>Кардиотоксични</a:t>
            </a:r>
            <a:r>
              <a:rPr lang="en-US" sz="2800" b="1" dirty="0" smtClean="0">
                <a:latin typeface="Times" charset="0"/>
                <a:ea typeface="Times" charset="0"/>
                <a:cs typeface="Times" charset="0"/>
              </a:rPr>
              <a:t> </a:t>
            </a:r>
            <a:r>
              <a:rPr lang="en-US" sz="2800" b="1" dirty="0" err="1" smtClean="0">
                <a:latin typeface="Times" charset="0"/>
                <a:ea typeface="Times" charset="0"/>
                <a:cs typeface="Times" charset="0"/>
              </a:rPr>
              <a:t>лекови</a:t>
            </a:r>
            <a:endParaRPr lang="en-US" sz="2800" b="1" dirty="0" smtClean="0">
              <a:latin typeface="Times" charset="0"/>
              <a:ea typeface="Times" charset="0"/>
              <a:cs typeface="Times" charset="0"/>
            </a:endParaRPr>
          </a:p>
          <a:p>
            <a:pPr marL="0" indent="0">
              <a:buNone/>
            </a:pPr>
            <a:r>
              <a:rPr lang="en-US" sz="2000" dirty="0" err="1" smtClean="0">
                <a:latin typeface="Times" charset="0"/>
                <a:ea typeface="Times" charset="0"/>
                <a:cs typeface="Times" charset="0"/>
              </a:rPr>
              <a:t>Кокаин</a:t>
            </a:r>
            <a:r>
              <a:rPr lang="en-US" sz="2000" dirty="0">
                <a:latin typeface="Times" charset="0"/>
                <a:ea typeface="Times" charset="0"/>
                <a:cs typeface="Times" charset="0"/>
              </a:rPr>
              <a:t/>
            </a:r>
            <a:br>
              <a:rPr lang="en-US" sz="2000" dirty="0">
                <a:latin typeface="Times" charset="0"/>
                <a:ea typeface="Times" charset="0"/>
                <a:cs typeface="Times" charset="0"/>
              </a:rPr>
            </a:br>
            <a:r>
              <a:rPr lang="en-US" sz="2000" dirty="0" err="1" smtClean="0">
                <a:latin typeface="Times" charset="0"/>
                <a:ea typeface="Times" charset="0"/>
                <a:cs typeface="Times" charset="0"/>
              </a:rPr>
              <a:t>Катехоламини</a:t>
            </a:r>
            <a:endParaRPr lang="en-US" sz="2000" dirty="0">
              <a:latin typeface="Times" charset="0"/>
              <a:ea typeface="Times" charset="0"/>
              <a:cs typeface="Times" charset="0"/>
            </a:endParaRPr>
          </a:p>
          <a:p>
            <a:endParaRPr lang="en-US" dirty="0"/>
          </a:p>
        </p:txBody>
      </p:sp>
    </p:spTree>
    <p:extLst>
      <p:ext uri="{BB962C8B-B14F-4D97-AF65-F5344CB8AC3E}">
        <p14:creationId xmlns:p14="http://schemas.microsoft.com/office/powerpoint/2010/main" val="181768289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39552" y="1916832"/>
            <a:ext cx="8229600" cy="4525962"/>
          </a:xfrm>
        </p:spPr>
        <p:txBody>
          <a:bodyPr/>
          <a:lstStyle/>
          <a:p>
            <a:pPr marL="0" indent="0">
              <a:buNone/>
            </a:pPr>
            <a:r>
              <a:rPr lang="hr-HR" altLang="en-US" sz="2800" dirty="0" err="1" smtClean="0">
                <a:latin typeface="Times" charset="0"/>
                <a:ea typeface="Times" charset="0"/>
                <a:cs typeface="Times" charset="0"/>
              </a:rPr>
              <a:t>Миокардитису</a:t>
            </a:r>
            <a:r>
              <a:rPr lang="hr-HR" altLang="en-US" sz="2800" dirty="0" smtClean="0">
                <a:latin typeface="Times" charset="0"/>
                <a:ea typeface="Times" charset="0"/>
                <a:cs typeface="Times" charset="0"/>
              </a:rPr>
              <a:t> </a:t>
            </a:r>
            <a:r>
              <a:rPr lang="hr-HR" altLang="en-US" sz="2800" b="1" dirty="0" err="1" smtClean="0">
                <a:latin typeface="Times" charset="0"/>
                <a:ea typeface="Times" charset="0"/>
                <a:cs typeface="Times" charset="0"/>
              </a:rPr>
              <a:t>претходи</a:t>
            </a:r>
            <a:r>
              <a:rPr lang="hr-HR" altLang="en-US" sz="2800" b="1" dirty="0" smtClean="0">
                <a:latin typeface="Times" charset="0"/>
                <a:ea typeface="Times" charset="0"/>
                <a:cs typeface="Times" charset="0"/>
              </a:rPr>
              <a:t> </a:t>
            </a:r>
            <a:r>
              <a:rPr lang="hr-HR" altLang="en-US" sz="2800" b="1" dirty="0" err="1" smtClean="0">
                <a:latin typeface="Times" charset="0"/>
                <a:ea typeface="Times" charset="0"/>
                <a:cs typeface="Times" charset="0"/>
              </a:rPr>
              <a:t>вирусна</a:t>
            </a:r>
            <a:r>
              <a:rPr lang="hr-HR" altLang="en-US" sz="2800" b="1" dirty="0" smtClean="0">
                <a:latin typeface="Times" charset="0"/>
                <a:ea typeface="Times" charset="0"/>
                <a:cs typeface="Times" charset="0"/>
              </a:rPr>
              <a:t> </a:t>
            </a:r>
            <a:r>
              <a:rPr lang="hr-HR" altLang="en-US" sz="2800" b="1" dirty="0" err="1" smtClean="0">
                <a:latin typeface="Times" charset="0"/>
                <a:ea typeface="Times" charset="0"/>
                <a:cs typeface="Times" charset="0"/>
              </a:rPr>
              <a:t>инфекција</a:t>
            </a:r>
            <a:r>
              <a:rPr lang="x-none" altLang="en-US" sz="2800" b="1" dirty="0" smtClean="0">
                <a:latin typeface="Times" charset="0"/>
                <a:ea typeface="Times" charset="0"/>
                <a:cs typeface="Times" charset="0"/>
              </a:rPr>
              <a:t> </a:t>
            </a:r>
            <a:r>
              <a:rPr lang="x-none" altLang="en-US" sz="2800" dirty="0">
                <a:latin typeface="Times" charset="0"/>
                <a:ea typeface="Times" charset="0"/>
                <a:cs typeface="Times" charset="0"/>
              </a:rPr>
              <a:t>гастроинтестиналног или респираторног система.</a:t>
            </a:r>
          </a:p>
          <a:p>
            <a:pPr marL="0" indent="0">
              <a:buNone/>
            </a:pPr>
            <a:r>
              <a:rPr lang="x-none" altLang="en-US" sz="2800" dirty="0">
                <a:latin typeface="Times" charset="0"/>
                <a:ea typeface="Times" charset="0"/>
                <a:cs typeface="Times" charset="0"/>
              </a:rPr>
              <a:t>Коксаки аденовирус рецептор (КАР) који је првенствено присутан у кардиоваскуларном, имуном и неуролошком систему.</a:t>
            </a:r>
          </a:p>
          <a:p>
            <a:pPr marL="0" indent="0">
              <a:buNone/>
            </a:pPr>
            <a:r>
              <a:rPr lang="x-none" altLang="en-US" sz="2800" dirty="0">
                <a:latin typeface="Times" charset="0"/>
                <a:ea typeface="Times" charset="0"/>
                <a:cs typeface="Times" charset="0"/>
              </a:rPr>
              <a:t>Вирус се чисти из тела домаћина уз помоћ имуног система за 1 до 2 недеље.</a:t>
            </a:r>
          </a:p>
          <a:p>
            <a:pPr marL="0" indent="0">
              <a:buNone/>
            </a:pPr>
            <a:endParaRPr lang="en-US" dirty="0">
              <a:latin typeface="Times" charset="0"/>
              <a:ea typeface="Times" charset="0"/>
              <a:cs typeface="Times" charset="0"/>
            </a:endParaRPr>
          </a:p>
        </p:txBody>
      </p:sp>
    </p:spTree>
    <p:extLst>
      <p:ext uri="{BB962C8B-B14F-4D97-AF65-F5344CB8AC3E}">
        <p14:creationId xmlns:p14="http://schemas.microsoft.com/office/powerpoint/2010/main" val="90483739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err="1" smtClean="0">
                <a:latin typeface="Times" charset="0"/>
                <a:ea typeface="Times" charset="0"/>
                <a:cs typeface="Times" charset="0"/>
              </a:rPr>
              <a:t>Механизми</a:t>
            </a:r>
            <a:r>
              <a:rPr lang="en-US" sz="3200" dirty="0" smtClean="0">
                <a:latin typeface="Times" charset="0"/>
                <a:ea typeface="Times" charset="0"/>
                <a:cs typeface="Times" charset="0"/>
              </a:rPr>
              <a:t> </a:t>
            </a:r>
            <a:r>
              <a:rPr lang="en-US" sz="3200" dirty="0" err="1" smtClean="0">
                <a:latin typeface="Times" charset="0"/>
                <a:ea typeface="Times" charset="0"/>
                <a:cs typeface="Times" charset="0"/>
              </a:rPr>
              <a:t>дејства</a:t>
            </a:r>
            <a:r>
              <a:rPr lang="en-US" sz="3200" dirty="0" smtClean="0">
                <a:latin typeface="Times" charset="0"/>
                <a:ea typeface="Times" charset="0"/>
                <a:cs typeface="Times" charset="0"/>
              </a:rPr>
              <a:t> </a:t>
            </a:r>
            <a:r>
              <a:rPr lang="en-US" sz="3200" dirty="0" err="1" smtClean="0">
                <a:latin typeface="Times" charset="0"/>
                <a:ea typeface="Times" charset="0"/>
                <a:cs typeface="Times" charset="0"/>
              </a:rPr>
              <a:t>вируса</a:t>
            </a:r>
            <a:r>
              <a:rPr lang="en-US" sz="3200" dirty="0" smtClean="0">
                <a:latin typeface="Times" charset="0"/>
                <a:ea typeface="Times" charset="0"/>
                <a:cs typeface="Times" charset="0"/>
              </a:rPr>
              <a:t> </a:t>
            </a:r>
            <a:r>
              <a:rPr lang="en-US" sz="3200" dirty="0" err="1" smtClean="0">
                <a:latin typeface="Times" charset="0"/>
                <a:ea typeface="Times" charset="0"/>
                <a:cs typeface="Times" charset="0"/>
              </a:rPr>
              <a:t>на</a:t>
            </a:r>
            <a:r>
              <a:rPr lang="en-US" sz="3200" dirty="0" smtClean="0">
                <a:latin typeface="Times" charset="0"/>
                <a:ea typeface="Times" charset="0"/>
                <a:cs typeface="Times" charset="0"/>
              </a:rPr>
              <a:t> </a:t>
            </a:r>
            <a:r>
              <a:rPr lang="en-US" sz="3200" dirty="0" err="1" smtClean="0">
                <a:latin typeface="Times" charset="0"/>
                <a:ea typeface="Times" charset="0"/>
                <a:cs typeface="Times" charset="0"/>
              </a:rPr>
              <a:t>миокард</a:t>
            </a:r>
            <a:endParaRPr lang="en-US" sz="3200" dirty="0">
              <a:latin typeface="Times" charset="0"/>
              <a:ea typeface="Times" charset="0"/>
              <a:cs typeface="Times" charset="0"/>
            </a:endParaRPr>
          </a:p>
        </p:txBody>
      </p:sp>
      <p:sp>
        <p:nvSpPr>
          <p:cNvPr id="3" name="Content Placeholder 2"/>
          <p:cNvSpPr>
            <a:spLocks noGrp="1"/>
          </p:cNvSpPr>
          <p:nvPr>
            <p:ph idx="1"/>
          </p:nvPr>
        </p:nvSpPr>
        <p:spPr>
          <a:xfrm>
            <a:off x="457200" y="2636912"/>
            <a:ext cx="8939336" cy="4453780"/>
          </a:xfrm>
        </p:spPr>
        <p:txBody>
          <a:bodyPr/>
          <a:lstStyle/>
          <a:p>
            <a:pPr>
              <a:lnSpc>
                <a:spcPct val="90000"/>
              </a:lnSpc>
            </a:pPr>
            <a:r>
              <a:rPr lang="x-none" altLang="en-US" sz="2800" dirty="0">
                <a:latin typeface="Times" charset="0"/>
                <a:ea typeface="Times" charset="0"/>
                <a:cs typeface="Times" charset="0"/>
              </a:rPr>
              <a:t>Директно оштећење миокарда (цитопатогенетско деловање вируса</a:t>
            </a:r>
            <a:r>
              <a:rPr lang="x-none" altLang="en-US" sz="2800" dirty="0" smtClean="0">
                <a:latin typeface="Times" charset="0"/>
                <a:ea typeface="Times" charset="0"/>
                <a:cs typeface="Times" charset="0"/>
              </a:rPr>
              <a:t>)</a:t>
            </a:r>
            <a:endParaRPr lang="hr-HR" altLang="en-US" sz="2800" dirty="0" smtClean="0">
              <a:latin typeface="Times" charset="0"/>
              <a:ea typeface="Times" charset="0"/>
              <a:cs typeface="Times" charset="0"/>
            </a:endParaRPr>
          </a:p>
          <a:p>
            <a:pPr>
              <a:lnSpc>
                <a:spcPct val="90000"/>
              </a:lnSpc>
            </a:pPr>
            <a:endParaRPr lang="x-none" altLang="en-US" sz="2800" dirty="0">
              <a:latin typeface="Times" charset="0"/>
              <a:ea typeface="Times" charset="0"/>
              <a:cs typeface="Times" charset="0"/>
            </a:endParaRPr>
          </a:p>
          <a:p>
            <a:pPr>
              <a:lnSpc>
                <a:spcPct val="90000"/>
              </a:lnSpc>
            </a:pPr>
            <a:r>
              <a:rPr lang="x-none" altLang="en-US" sz="2800" dirty="0">
                <a:latin typeface="Times" charset="0"/>
                <a:ea typeface="Times" charset="0"/>
                <a:cs typeface="Times" charset="0"/>
              </a:rPr>
              <a:t>Деловање токсина (дифтеријски миокардитис)</a:t>
            </a:r>
          </a:p>
          <a:p>
            <a:pPr>
              <a:lnSpc>
                <a:spcPct val="90000"/>
              </a:lnSpc>
            </a:pPr>
            <a:endParaRPr lang="x-none" altLang="en-US" sz="2800" dirty="0">
              <a:latin typeface="Times" charset="0"/>
              <a:ea typeface="Times" charset="0"/>
              <a:cs typeface="Times" charset="0"/>
            </a:endParaRPr>
          </a:p>
          <a:p>
            <a:pPr>
              <a:lnSpc>
                <a:spcPct val="90000"/>
              </a:lnSpc>
            </a:pPr>
            <a:r>
              <a:rPr lang="x-none" altLang="en-US" sz="2800" dirty="0">
                <a:latin typeface="Times" charset="0"/>
                <a:ea typeface="Times" charset="0"/>
                <a:cs typeface="Times" charset="0"/>
              </a:rPr>
              <a:t>Имунолошки процеси покренути инфекцијом</a:t>
            </a:r>
          </a:p>
          <a:p>
            <a:pPr marL="0" indent="0">
              <a:buNone/>
            </a:pPr>
            <a:endParaRPr lang="en-US" sz="2800" dirty="0">
              <a:latin typeface="Times" charset="0"/>
              <a:ea typeface="Times" charset="0"/>
              <a:cs typeface="Times" charset="0"/>
            </a:endParaRPr>
          </a:p>
        </p:txBody>
      </p:sp>
    </p:spTree>
    <p:extLst>
      <p:ext uri="{BB962C8B-B14F-4D97-AF65-F5344CB8AC3E}">
        <p14:creationId xmlns:p14="http://schemas.microsoft.com/office/powerpoint/2010/main" val="207992870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latin typeface="Times" charset="0"/>
                <a:ea typeface="Times" charset="0"/>
                <a:cs typeface="Times" charset="0"/>
              </a:rPr>
              <a:t>Подела</a:t>
            </a:r>
            <a:r>
              <a:rPr lang="en-US" dirty="0" smtClean="0">
                <a:latin typeface="Times" charset="0"/>
                <a:ea typeface="Times" charset="0"/>
                <a:cs typeface="Times" charset="0"/>
              </a:rPr>
              <a:t> </a:t>
            </a:r>
            <a:r>
              <a:rPr lang="en-US" dirty="0" err="1" smtClean="0">
                <a:latin typeface="Times" charset="0"/>
                <a:ea typeface="Times" charset="0"/>
                <a:cs typeface="Times" charset="0"/>
              </a:rPr>
              <a:t>миокардитиса</a:t>
            </a:r>
            <a:endParaRPr lang="en-US" dirty="0">
              <a:latin typeface="Times" charset="0"/>
              <a:ea typeface="Times" charset="0"/>
              <a:cs typeface="Times" charset="0"/>
            </a:endParaRPr>
          </a:p>
        </p:txBody>
      </p:sp>
      <p:sp>
        <p:nvSpPr>
          <p:cNvPr id="3" name="Content Placeholder 2"/>
          <p:cNvSpPr>
            <a:spLocks noGrp="1"/>
          </p:cNvSpPr>
          <p:nvPr>
            <p:ph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dirty="0" err="1" smtClean="0">
                <a:latin typeface="Times" charset="0"/>
                <a:ea typeface="Times" charset="0"/>
                <a:cs typeface="Times" charset="0"/>
              </a:rPr>
              <a:t>Према</a:t>
            </a:r>
            <a:r>
              <a:rPr lang="en-US" dirty="0" smtClean="0">
                <a:latin typeface="Times" charset="0"/>
                <a:ea typeface="Times" charset="0"/>
                <a:cs typeface="Times" charset="0"/>
              </a:rPr>
              <a:t> </a:t>
            </a:r>
            <a:r>
              <a:rPr lang="en-US" dirty="0" err="1" smtClean="0">
                <a:latin typeface="Times" charset="0"/>
                <a:ea typeface="Times" charset="0"/>
                <a:cs typeface="Times" charset="0"/>
              </a:rPr>
              <a:t>временском</a:t>
            </a:r>
            <a:r>
              <a:rPr lang="en-US" dirty="0" smtClean="0">
                <a:latin typeface="Times" charset="0"/>
                <a:ea typeface="Times" charset="0"/>
                <a:cs typeface="Times" charset="0"/>
              </a:rPr>
              <a:t> </a:t>
            </a:r>
            <a:r>
              <a:rPr lang="en-US" dirty="0" err="1" smtClean="0">
                <a:latin typeface="Times" charset="0"/>
                <a:ea typeface="Times" charset="0"/>
                <a:cs typeface="Times" charset="0"/>
              </a:rPr>
              <a:t>трајању</a:t>
            </a:r>
            <a:r>
              <a:rPr lang="en-US" dirty="0" smtClean="0">
                <a:latin typeface="Times" charset="0"/>
                <a:ea typeface="Times" charset="0"/>
                <a:cs typeface="Times" charset="0"/>
              </a:rPr>
              <a:t>:</a:t>
            </a:r>
          </a:p>
          <a:p>
            <a:pPr eaLnBrk="1" fontAlgn="auto" hangingPunct="1">
              <a:spcBef>
                <a:spcPts val="0"/>
              </a:spcBef>
              <a:spcAft>
                <a:spcPts val="0"/>
              </a:spcAft>
            </a:pPr>
            <a:r>
              <a:rPr lang="en-US" dirty="0" err="1">
                <a:latin typeface="Times" charset="0"/>
                <a:ea typeface="Times" charset="0"/>
                <a:cs typeface="Times" charset="0"/>
              </a:rPr>
              <a:t>а</a:t>
            </a:r>
            <a:r>
              <a:rPr lang="en-US" dirty="0" err="1" smtClean="0">
                <a:latin typeface="Times" charset="0"/>
                <a:ea typeface="Times" charset="0"/>
                <a:cs typeface="Times" charset="0"/>
              </a:rPr>
              <a:t>кутни</a:t>
            </a:r>
            <a:endParaRPr lang="en-US" dirty="0" smtClean="0">
              <a:latin typeface="Times" charset="0"/>
              <a:ea typeface="Times" charset="0"/>
              <a:cs typeface="Times" charset="0"/>
            </a:endParaRPr>
          </a:p>
          <a:p>
            <a:pPr eaLnBrk="1" fontAlgn="auto" hangingPunct="1">
              <a:spcBef>
                <a:spcPts val="0"/>
              </a:spcBef>
              <a:spcAft>
                <a:spcPts val="0"/>
              </a:spcAft>
            </a:pPr>
            <a:r>
              <a:rPr lang="en-US" dirty="0" err="1" smtClean="0">
                <a:latin typeface="Times" charset="0"/>
                <a:ea typeface="Times" charset="0"/>
                <a:cs typeface="Times" charset="0"/>
              </a:rPr>
              <a:t>хронични</a:t>
            </a:r>
            <a:endParaRPr lang="en-US" dirty="0" smtClean="0">
              <a:latin typeface="Times" charset="0"/>
              <a:ea typeface="Times" charset="0"/>
              <a:cs typeface="Times" charset="0"/>
            </a:endParaRPr>
          </a:p>
          <a:p>
            <a:pPr eaLnBrk="1" fontAlgn="auto" hangingPunct="1">
              <a:spcBef>
                <a:spcPts val="0"/>
              </a:spcBef>
              <a:spcAft>
                <a:spcPts val="0"/>
              </a:spcAft>
            </a:pPr>
            <a:endParaRPr lang="en-US" dirty="0">
              <a:latin typeface="Times" charset="0"/>
              <a:ea typeface="Times" charset="0"/>
              <a:cs typeface="Times" charset="0"/>
            </a:endParaRPr>
          </a:p>
          <a:p>
            <a:pPr marL="0" indent="0" eaLnBrk="1" fontAlgn="auto" hangingPunct="1">
              <a:spcBef>
                <a:spcPts val="0"/>
              </a:spcBef>
              <a:spcAft>
                <a:spcPts val="0"/>
              </a:spcAft>
              <a:buNone/>
            </a:pPr>
            <a:r>
              <a:rPr lang="en-US" dirty="0" err="1" smtClean="0">
                <a:latin typeface="Times" charset="0"/>
                <a:ea typeface="Times" charset="0"/>
                <a:cs typeface="Times" charset="0"/>
              </a:rPr>
              <a:t>Према</a:t>
            </a:r>
            <a:r>
              <a:rPr lang="en-US" dirty="0" smtClean="0">
                <a:latin typeface="Times" charset="0"/>
                <a:ea typeface="Times" charset="0"/>
                <a:cs typeface="Times" charset="0"/>
              </a:rPr>
              <a:t> </a:t>
            </a:r>
            <a:r>
              <a:rPr lang="en-US" dirty="0" err="1" smtClean="0">
                <a:latin typeface="Times" charset="0"/>
                <a:ea typeface="Times" charset="0"/>
                <a:cs typeface="Times" charset="0"/>
              </a:rPr>
              <a:t>степену</a:t>
            </a:r>
            <a:r>
              <a:rPr lang="en-US" dirty="0" smtClean="0">
                <a:latin typeface="Times" charset="0"/>
                <a:ea typeface="Times" charset="0"/>
                <a:cs typeface="Times" charset="0"/>
              </a:rPr>
              <a:t> </a:t>
            </a:r>
            <a:r>
              <a:rPr lang="en-US" dirty="0" err="1" smtClean="0">
                <a:latin typeface="Times" charset="0"/>
                <a:ea typeface="Times" charset="0"/>
                <a:cs typeface="Times" charset="0"/>
              </a:rPr>
              <a:t>захваћености</a:t>
            </a:r>
            <a:r>
              <a:rPr lang="en-US" dirty="0" smtClean="0">
                <a:latin typeface="Times" charset="0"/>
                <a:ea typeface="Times" charset="0"/>
                <a:cs typeface="Times" charset="0"/>
              </a:rPr>
              <a:t> </a:t>
            </a:r>
            <a:r>
              <a:rPr lang="en-US" dirty="0" err="1" smtClean="0">
                <a:latin typeface="Times" charset="0"/>
                <a:ea typeface="Times" charset="0"/>
                <a:cs typeface="Times" charset="0"/>
              </a:rPr>
              <a:t>миокарда</a:t>
            </a:r>
            <a:r>
              <a:rPr lang="en-US" dirty="0" smtClean="0">
                <a:latin typeface="Times" charset="0"/>
                <a:ea typeface="Times" charset="0"/>
                <a:cs typeface="Times" charset="0"/>
              </a:rPr>
              <a:t>:</a:t>
            </a:r>
          </a:p>
          <a:p>
            <a:pPr eaLnBrk="1" fontAlgn="auto" hangingPunct="1">
              <a:spcBef>
                <a:spcPts val="0"/>
              </a:spcBef>
              <a:spcAft>
                <a:spcPts val="0"/>
              </a:spcAft>
            </a:pPr>
            <a:r>
              <a:rPr lang="en-US" dirty="0" err="1" smtClean="0">
                <a:latin typeface="Times" charset="0"/>
                <a:ea typeface="Times" charset="0"/>
                <a:cs typeface="Times" charset="0"/>
              </a:rPr>
              <a:t>фокални</a:t>
            </a:r>
            <a:r>
              <a:rPr lang="en-US" dirty="0" smtClean="0">
                <a:latin typeface="Times" charset="0"/>
                <a:ea typeface="Times" charset="0"/>
                <a:cs typeface="Times" charset="0"/>
              </a:rPr>
              <a:t>(</a:t>
            </a:r>
            <a:r>
              <a:rPr lang="en-US" dirty="0" err="1" smtClean="0">
                <a:latin typeface="Times" charset="0"/>
                <a:ea typeface="Times" charset="0"/>
                <a:cs typeface="Times" charset="0"/>
              </a:rPr>
              <a:t>сегментни</a:t>
            </a:r>
            <a:r>
              <a:rPr lang="en-US" dirty="0" smtClean="0">
                <a:latin typeface="Times" charset="0"/>
                <a:ea typeface="Times" charset="0"/>
                <a:cs typeface="Times" charset="0"/>
              </a:rPr>
              <a:t>)</a:t>
            </a:r>
          </a:p>
          <a:p>
            <a:pPr eaLnBrk="1" fontAlgn="auto" hangingPunct="1">
              <a:spcBef>
                <a:spcPts val="0"/>
              </a:spcBef>
              <a:spcAft>
                <a:spcPts val="0"/>
              </a:spcAft>
            </a:pPr>
            <a:r>
              <a:rPr lang="en-US" dirty="0" err="1" smtClean="0">
                <a:latin typeface="Times" charset="0"/>
                <a:ea typeface="Times" charset="0"/>
                <a:cs typeface="Times" charset="0"/>
              </a:rPr>
              <a:t>дифузни</a:t>
            </a:r>
            <a:endParaRPr lang="en-US" dirty="0" smtClean="0">
              <a:latin typeface="Times" charset="0"/>
              <a:ea typeface="Times" charset="0"/>
              <a:cs typeface="Times" charset="0"/>
            </a:endParaRPr>
          </a:p>
          <a:p>
            <a:pPr eaLnBrk="1" fontAlgn="auto" hangingPunct="1">
              <a:spcBef>
                <a:spcPts val="0"/>
              </a:spcBef>
              <a:spcAft>
                <a:spcPts val="0"/>
              </a:spcAft>
            </a:pPr>
            <a:endParaRPr lang="en-US" dirty="0"/>
          </a:p>
        </p:txBody>
      </p:sp>
    </p:spTree>
    <p:extLst>
      <p:ext uri="{BB962C8B-B14F-4D97-AF65-F5344CB8AC3E}">
        <p14:creationId xmlns:p14="http://schemas.microsoft.com/office/powerpoint/2010/main" val="4792919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err="1" smtClean="0">
                <a:latin typeface="Times" charset="0"/>
                <a:ea typeface="Times" charset="0"/>
                <a:cs typeface="Times" charset="0"/>
              </a:rPr>
              <a:t>Патофизиологија</a:t>
            </a:r>
            <a:r>
              <a:rPr lang="en-US" sz="3200" dirty="0" smtClean="0">
                <a:latin typeface="Times" charset="0"/>
                <a:ea typeface="Times" charset="0"/>
                <a:cs typeface="Times" charset="0"/>
              </a:rPr>
              <a:t> </a:t>
            </a:r>
            <a:r>
              <a:rPr lang="en-US" sz="3200" dirty="0" err="1" smtClean="0">
                <a:latin typeface="Times" charset="0"/>
                <a:ea typeface="Times" charset="0"/>
                <a:cs typeface="Times" charset="0"/>
              </a:rPr>
              <a:t>вирусног</a:t>
            </a:r>
            <a:r>
              <a:rPr lang="en-US" sz="3200" dirty="0" smtClean="0">
                <a:latin typeface="Times" charset="0"/>
                <a:ea typeface="Times" charset="0"/>
                <a:cs typeface="Times" charset="0"/>
              </a:rPr>
              <a:t> </a:t>
            </a:r>
            <a:r>
              <a:rPr lang="en-US" sz="3200" dirty="0" err="1" smtClean="0">
                <a:latin typeface="Times" charset="0"/>
                <a:ea typeface="Times" charset="0"/>
                <a:cs typeface="Times" charset="0"/>
              </a:rPr>
              <a:t>миокардитиса</a:t>
            </a:r>
            <a:endParaRPr lang="en-US" sz="3200" dirty="0">
              <a:latin typeface="Times" charset="0"/>
              <a:ea typeface="Times" charset="0"/>
              <a:cs typeface="Times" charset="0"/>
            </a:endParaRPr>
          </a:p>
        </p:txBody>
      </p:sp>
      <p:sp>
        <p:nvSpPr>
          <p:cNvPr id="3" name="Content Placeholder 2"/>
          <p:cNvSpPr>
            <a:spLocks noGrp="1"/>
          </p:cNvSpPr>
          <p:nvPr>
            <p:ph idx="1"/>
          </p:nvPr>
        </p:nvSpPr>
        <p:spPr/>
        <p:txBody>
          <a:bodyPr/>
          <a:lstStyle/>
          <a:p>
            <a:r>
              <a:rPr lang="x-none" altLang="en-US" sz="2400" dirty="0" smtClean="0">
                <a:latin typeface="Times" charset="0"/>
                <a:ea typeface="Times" charset="0"/>
                <a:cs typeface="Times" charset="0"/>
              </a:rPr>
              <a:t>Вирусна инфекција</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обично</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захвата</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гастронитестинални</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или</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респираторни</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тракт</a:t>
            </a:r>
            <a:r>
              <a:rPr lang="hr-HR" altLang="en-US" sz="2400" dirty="0" smtClean="0">
                <a:latin typeface="Times" charset="0"/>
                <a:ea typeface="Times" charset="0"/>
                <a:cs typeface="Times" charset="0"/>
              </a:rPr>
              <a:t>)</a:t>
            </a:r>
            <a:r>
              <a:rPr lang="x-none" altLang="en-US" sz="2400" dirty="0" smtClean="0">
                <a:latin typeface="Times" charset="0"/>
                <a:ea typeface="Times" charset="0"/>
                <a:cs typeface="Times" charset="0"/>
              </a:rPr>
              <a:t> и репликација</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вируса</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у</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телу</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домаћина</a:t>
            </a:r>
            <a:endParaRPr lang="en-US" altLang="en-US" sz="2400" dirty="0" smtClean="0">
              <a:latin typeface="Times" charset="0"/>
              <a:ea typeface="Times" charset="0"/>
              <a:cs typeface="Times" charset="0"/>
            </a:endParaRPr>
          </a:p>
          <a:p>
            <a:pPr>
              <a:buFontTx/>
              <a:buNone/>
            </a:pPr>
            <a:endParaRPr lang="x-none" altLang="en-US" sz="2400" dirty="0" smtClean="0">
              <a:latin typeface="Times" charset="0"/>
              <a:ea typeface="Times" charset="0"/>
              <a:cs typeface="Times" charset="0"/>
            </a:endParaRPr>
          </a:p>
          <a:p>
            <a:r>
              <a:rPr lang="x-none" altLang="en-US" sz="2400" dirty="0" smtClean="0">
                <a:latin typeface="Times" charset="0"/>
                <a:ea typeface="Times" charset="0"/>
                <a:cs typeface="Times" charset="0"/>
              </a:rPr>
              <a:t>Фаза имунолошког одговора</a:t>
            </a:r>
            <a:r>
              <a:rPr lang="hr-HR" altLang="en-US" sz="2400" dirty="0" smtClean="0">
                <a:latin typeface="Times" charset="0"/>
                <a:ea typeface="Times" charset="0"/>
                <a:cs typeface="Times" charset="0"/>
              </a:rPr>
              <a:t>(</a:t>
            </a:r>
            <a:r>
              <a:rPr lang="hr-HR" altLang="en-US" sz="2400" dirty="0" err="1" smtClean="0">
                <a:latin typeface="Times" charset="0"/>
                <a:ea typeface="Times" charset="0"/>
                <a:cs typeface="Times" charset="0"/>
              </a:rPr>
              <a:t>неспецифичан</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затим</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специфичан</a:t>
            </a:r>
            <a:r>
              <a:rPr lang="hr-HR" altLang="en-US" sz="2400" dirty="0" smtClean="0">
                <a:latin typeface="Times" charset="0"/>
                <a:ea typeface="Times" charset="0"/>
                <a:cs typeface="Times" charset="0"/>
              </a:rPr>
              <a:t>)</a:t>
            </a:r>
            <a:endParaRPr lang="en-US" altLang="en-US" sz="2400" dirty="0" smtClean="0">
              <a:latin typeface="Times" charset="0"/>
              <a:ea typeface="Times" charset="0"/>
              <a:cs typeface="Times" charset="0"/>
            </a:endParaRPr>
          </a:p>
          <a:p>
            <a:pPr>
              <a:buFontTx/>
              <a:buNone/>
            </a:pPr>
            <a:endParaRPr lang="x-none" altLang="en-US" sz="2400" dirty="0" smtClean="0">
              <a:latin typeface="Times" charset="0"/>
              <a:ea typeface="Times" charset="0"/>
              <a:cs typeface="Times" charset="0"/>
            </a:endParaRPr>
          </a:p>
          <a:p>
            <a:r>
              <a:rPr lang="x-none" altLang="en-US" sz="2400" dirty="0" smtClean="0">
                <a:latin typeface="Times" charset="0"/>
                <a:ea typeface="Times" charset="0"/>
                <a:cs typeface="Times" charset="0"/>
              </a:rPr>
              <a:t>Фаза ремоделовања</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миокарда</a:t>
            </a:r>
            <a:r>
              <a:rPr lang="en-US" altLang="en-US" sz="2400" dirty="0" smtClean="0">
                <a:latin typeface="Times" charset="0"/>
                <a:ea typeface="Times" charset="0"/>
                <a:cs typeface="Times" charset="0"/>
              </a:rPr>
              <a:t>-</a:t>
            </a:r>
            <a:r>
              <a:rPr lang="hr-HR" altLang="en-US" sz="2400" dirty="0" err="1" smtClean="0">
                <a:latin typeface="Times" charset="0"/>
                <a:ea typeface="Times" charset="0"/>
                <a:cs typeface="Times" charset="0"/>
              </a:rPr>
              <a:t>интерстицијална</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фиброза</a:t>
            </a:r>
            <a:endParaRPr lang="en-US" altLang="en-US" sz="2400" dirty="0" smtClean="0">
              <a:latin typeface="Times" charset="0"/>
              <a:ea typeface="Times" charset="0"/>
              <a:cs typeface="Times" charset="0"/>
            </a:endParaRPr>
          </a:p>
          <a:p>
            <a:endParaRPr lang="en-US" dirty="0">
              <a:latin typeface="Times" charset="0"/>
              <a:ea typeface="Times" charset="0"/>
              <a:cs typeface="Times" charset="0"/>
            </a:endParaRPr>
          </a:p>
        </p:txBody>
      </p:sp>
    </p:spTree>
    <p:extLst>
      <p:ext uri="{BB962C8B-B14F-4D97-AF65-F5344CB8AC3E}">
        <p14:creationId xmlns:p14="http://schemas.microsoft.com/office/powerpoint/2010/main" val="15519040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err="1" smtClean="0">
                <a:latin typeface="Times" charset="0"/>
                <a:ea typeface="Times" charset="0"/>
                <a:cs typeface="Times" charset="0"/>
              </a:rPr>
              <a:t>Ток</a:t>
            </a:r>
            <a:r>
              <a:rPr lang="en-US" sz="3200" dirty="0" smtClean="0">
                <a:latin typeface="Times" charset="0"/>
                <a:ea typeface="Times" charset="0"/>
                <a:cs typeface="Times" charset="0"/>
              </a:rPr>
              <a:t> </a:t>
            </a:r>
            <a:r>
              <a:rPr lang="en-US" sz="3200" dirty="0" err="1" smtClean="0">
                <a:latin typeface="Times" charset="0"/>
                <a:ea typeface="Times" charset="0"/>
                <a:cs typeface="Times" charset="0"/>
              </a:rPr>
              <a:t>вирусног</a:t>
            </a:r>
            <a:r>
              <a:rPr lang="en-US" sz="3200" dirty="0" smtClean="0">
                <a:latin typeface="Times" charset="0"/>
                <a:ea typeface="Times" charset="0"/>
                <a:cs typeface="Times" charset="0"/>
              </a:rPr>
              <a:t> </a:t>
            </a:r>
            <a:r>
              <a:rPr lang="en-US" sz="3200" dirty="0" err="1" smtClean="0">
                <a:latin typeface="Times" charset="0"/>
                <a:ea typeface="Times" charset="0"/>
                <a:cs typeface="Times" charset="0"/>
              </a:rPr>
              <a:t>миокардитиса</a:t>
            </a:r>
            <a:endParaRPr lang="en-US" sz="3200" dirty="0">
              <a:latin typeface="Times" charset="0"/>
              <a:ea typeface="Times" charset="0"/>
              <a:cs typeface="Times" charset="0"/>
            </a:endParaRPr>
          </a:p>
        </p:txBody>
      </p:sp>
      <p:sp>
        <p:nvSpPr>
          <p:cNvPr id="3" name="Content Placeholder 2"/>
          <p:cNvSpPr>
            <a:spLocks noGrp="1"/>
          </p:cNvSpPr>
          <p:nvPr>
            <p:ph idx="1"/>
          </p:nvPr>
        </p:nvSpPr>
        <p:spPr/>
        <p:txBody>
          <a:bodyPr/>
          <a:lstStyle/>
          <a:p>
            <a:pPr marL="0" indent="0">
              <a:lnSpc>
                <a:spcPct val="80000"/>
              </a:lnSpc>
              <a:buNone/>
            </a:pPr>
            <a:r>
              <a:rPr lang="x-none" altLang="en-US" sz="2400" dirty="0">
                <a:latin typeface="Times" charset="0"/>
                <a:ea typeface="Times" charset="0"/>
                <a:cs typeface="Times" charset="0"/>
              </a:rPr>
              <a:t>Типична вирусна инфекција изазива системску виремију и одговарајући васкуларни одговор од </a:t>
            </a:r>
            <a:r>
              <a:rPr lang="x-none" altLang="en-US" sz="2400" b="1" dirty="0" smtClean="0">
                <a:latin typeface="Times" charset="0"/>
                <a:ea typeface="Times" charset="0"/>
                <a:cs typeface="Times" charset="0"/>
              </a:rPr>
              <a:t>0-3 </a:t>
            </a:r>
            <a:r>
              <a:rPr lang="x-none" altLang="en-US" sz="2400" b="1" dirty="0">
                <a:latin typeface="Times" charset="0"/>
                <a:ea typeface="Times" charset="0"/>
                <a:cs typeface="Times" charset="0"/>
              </a:rPr>
              <a:t>дана</a:t>
            </a:r>
            <a:r>
              <a:rPr lang="x-none" altLang="en-US" sz="2400" dirty="0">
                <a:latin typeface="Times" charset="0"/>
                <a:ea typeface="Times" charset="0"/>
                <a:cs typeface="Times" charset="0"/>
              </a:rPr>
              <a:t>. </a:t>
            </a:r>
          </a:p>
          <a:p>
            <a:pPr marL="0" indent="0">
              <a:lnSpc>
                <a:spcPct val="80000"/>
              </a:lnSpc>
              <a:buNone/>
            </a:pPr>
            <a:r>
              <a:rPr lang="hr-HR" altLang="en-US" sz="2400" dirty="0" err="1" smtClean="0">
                <a:latin typeface="Times" charset="0"/>
                <a:ea typeface="Times" charset="0"/>
                <a:cs typeface="Times" charset="0"/>
              </a:rPr>
              <a:t>У</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овом</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временском</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интервалу</a:t>
            </a:r>
            <a:r>
              <a:rPr lang="hr-HR" altLang="en-US" sz="2400" dirty="0" smtClean="0">
                <a:latin typeface="Times" charset="0"/>
                <a:ea typeface="Times" charset="0"/>
                <a:cs typeface="Times" charset="0"/>
              </a:rPr>
              <a:t> </a:t>
            </a:r>
            <a:r>
              <a:rPr lang="x-none" altLang="en-US" sz="2400" dirty="0" smtClean="0">
                <a:latin typeface="Times" charset="0"/>
                <a:ea typeface="Times" charset="0"/>
                <a:cs typeface="Times" charset="0"/>
              </a:rPr>
              <a:t>вирус </a:t>
            </a:r>
            <a:r>
              <a:rPr lang="x-none" altLang="en-US" sz="2400" dirty="0">
                <a:latin typeface="Times" charset="0"/>
                <a:ea typeface="Times" charset="0"/>
                <a:cs typeface="Times" charset="0"/>
              </a:rPr>
              <a:t>може да уђе у миоците </a:t>
            </a:r>
            <a:r>
              <a:rPr lang="hr-HR" altLang="en-US" sz="2400" dirty="0" err="1" smtClean="0">
                <a:latin typeface="Times" charset="0"/>
                <a:ea typeface="Times" charset="0"/>
                <a:cs typeface="Times" charset="0"/>
              </a:rPr>
              <a:t>и</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да</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направи</a:t>
            </a:r>
            <a:r>
              <a:rPr lang="hr-HR" altLang="en-US" sz="2400" dirty="0" smtClean="0">
                <a:latin typeface="Times" charset="0"/>
                <a:ea typeface="Times" charset="0"/>
                <a:cs typeface="Times" charset="0"/>
              </a:rPr>
              <a:t> </a:t>
            </a:r>
            <a:r>
              <a:rPr lang="x-none" altLang="en-US" sz="2400" dirty="0" smtClean="0">
                <a:latin typeface="Times" charset="0"/>
                <a:ea typeface="Times" charset="0"/>
                <a:cs typeface="Times" charset="0"/>
              </a:rPr>
              <a:t>миоцитолизу</a:t>
            </a:r>
            <a:r>
              <a:rPr lang="x-none" altLang="en-US" sz="2400" dirty="0">
                <a:latin typeface="Times" charset="0"/>
                <a:ea typeface="Times" charset="0"/>
                <a:cs typeface="Times" charset="0"/>
              </a:rPr>
              <a:t>. </a:t>
            </a:r>
            <a:endParaRPr lang="hr-HR" altLang="en-US" sz="2400" dirty="0" smtClean="0">
              <a:latin typeface="Times" charset="0"/>
              <a:ea typeface="Times" charset="0"/>
              <a:cs typeface="Times" charset="0"/>
            </a:endParaRPr>
          </a:p>
          <a:p>
            <a:pPr marL="0" indent="0">
              <a:lnSpc>
                <a:spcPct val="80000"/>
              </a:lnSpc>
              <a:buNone/>
            </a:pPr>
            <a:endParaRPr lang="x-none" altLang="en-US" sz="2400" dirty="0">
              <a:latin typeface="Times" charset="0"/>
              <a:ea typeface="Times" charset="0"/>
              <a:cs typeface="Times" charset="0"/>
            </a:endParaRPr>
          </a:p>
          <a:p>
            <a:pPr marL="0" indent="0">
              <a:lnSpc>
                <a:spcPct val="80000"/>
              </a:lnSpc>
              <a:buNone/>
            </a:pPr>
            <a:r>
              <a:rPr lang="x-none" altLang="en-US" sz="2400" dirty="0">
                <a:latin typeface="Times" charset="0"/>
                <a:ea typeface="Times" charset="0"/>
                <a:cs typeface="Times" charset="0"/>
              </a:rPr>
              <a:t>Од  </a:t>
            </a:r>
            <a:r>
              <a:rPr lang="x-none" altLang="en-US" sz="2400" b="1" dirty="0">
                <a:latin typeface="Times" charset="0"/>
                <a:ea typeface="Times" charset="0"/>
                <a:cs typeface="Times" charset="0"/>
              </a:rPr>
              <a:t>5 - 10 дана</a:t>
            </a:r>
            <a:r>
              <a:rPr lang="x-none" altLang="en-US" sz="2400" dirty="0">
                <a:latin typeface="Times" charset="0"/>
                <a:ea typeface="Times" charset="0"/>
                <a:cs typeface="Times" charset="0"/>
              </a:rPr>
              <a:t> активација макрофага и продукција имуноглобулина тип А </a:t>
            </a:r>
            <a:r>
              <a:rPr lang="hr-HR" altLang="en-US" sz="2400" dirty="0" err="1" smtClean="0">
                <a:latin typeface="Times" charset="0"/>
                <a:ea typeface="Times" charset="0"/>
                <a:cs typeface="Times" charset="0"/>
              </a:rPr>
              <a:t>и</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тако</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настаје</a:t>
            </a:r>
            <a:r>
              <a:rPr lang="hr-HR" altLang="en-US" sz="2400" dirty="0" smtClean="0">
                <a:latin typeface="Times" charset="0"/>
                <a:ea typeface="Times" charset="0"/>
                <a:cs typeface="Times" charset="0"/>
              </a:rPr>
              <a:t> </a:t>
            </a:r>
            <a:r>
              <a:rPr lang="x-none" altLang="en-US" sz="2400" dirty="0" smtClean="0">
                <a:latin typeface="Times" charset="0"/>
                <a:ea typeface="Times" charset="0"/>
                <a:cs typeface="Times" charset="0"/>
              </a:rPr>
              <a:t>запаљенск</a:t>
            </a:r>
            <a:r>
              <a:rPr lang="hr-HR" altLang="en-US" sz="2400" dirty="0" err="1" smtClean="0">
                <a:latin typeface="Times" charset="0"/>
                <a:ea typeface="Times" charset="0"/>
                <a:cs typeface="Times" charset="0"/>
              </a:rPr>
              <a:t>и</a:t>
            </a:r>
            <a:r>
              <a:rPr lang="hr-HR" altLang="en-US" sz="2400" dirty="0" smtClean="0">
                <a:latin typeface="Times" charset="0"/>
                <a:ea typeface="Times" charset="0"/>
                <a:cs typeface="Times" charset="0"/>
              </a:rPr>
              <a:t> </a:t>
            </a:r>
            <a:r>
              <a:rPr lang="x-none" altLang="en-US" sz="2400" dirty="0" smtClean="0">
                <a:latin typeface="Times" charset="0"/>
                <a:ea typeface="Times" charset="0"/>
                <a:cs typeface="Times" charset="0"/>
              </a:rPr>
              <a:t>инфилтрат</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у</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миокарду</a:t>
            </a:r>
            <a:r>
              <a:rPr lang="x-none" altLang="en-US" sz="2400" dirty="0" smtClean="0">
                <a:latin typeface="Times" charset="0"/>
                <a:ea typeface="Times" charset="0"/>
                <a:cs typeface="Times" charset="0"/>
              </a:rPr>
              <a:t>. </a:t>
            </a:r>
            <a:endParaRPr lang="hr-HR" altLang="en-US" sz="2400" dirty="0" smtClean="0">
              <a:latin typeface="Times" charset="0"/>
              <a:ea typeface="Times" charset="0"/>
              <a:cs typeface="Times" charset="0"/>
            </a:endParaRPr>
          </a:p>
          <a:p>
            <a:pPr marL="0" indent="0">
              <a:lnSpc>
                <a:spcPct val="80000"/>
              </a:lnSpc>
              <a:buNone/>
            </a:pPr>
            <a:endParaRPr lang="hr-HR" altLang="en-US" sz="2400" dirty="0" smtClean="0">
              <a:latin typeface="Times" charset="0"/>
              <a:ea typeface="Times" charset="0"/>
              <a:cs typeface="Times" charset="0"/>
            </a:endParaRPr>
          </a:p>
          <a:p>
            <a:pPr marL="0" indent="0">
              <a:lnSpc>
                <a:spcPct val="80000"/>
              </a:lnSpc>
              <a:buNone/>
            </a:pPr>
            <a:r>
              <a:rPr lang="x-none" altLang="en-US" sz="2400" dirty="0" smtClean="0">
                <a:latin typeface="Times" charset="0"/>
                <a:ea typeface="Times" charset="0"/>
                <a:cs typeface="Times" charset="0"/>
              </a:rPr>
              <a:t>Продукција </a:t>
            </a:r>
            <a:r>
              <a:rPr lang="x-none" altLang="en-US" sz="2400" dirty="0">
                <a:latin typeface="Times" charset="0"/>
                <a:ea typeface="Times" charset="0"/>
                <a:cs typeface="Times" charset="0"/>
              </a:rPr>
              <a:t>антиген специфичног </a:t>
            </a:r>
            <a:r>
              <a:rPr lang="hr-HR" altLang="en-US" sz="2400" dirty="0" err="1" smtClean="0">
                <a:latin typeface="Times" charset="0"/>
                <a:ea typeface="Times" charset="0"/>
                <a:cs typeface="Times" charset="0"/>
              </a:rPr>
              <a:t>и</a:t>
            </a:r>
            <a:r>
              <a:rPr lang="x-none" altLang="en-US" sz="2400" dirty="0" smtClean="0">
                <a:latin typeface="Times" charset="0"/>
                <a:ea typeface="Times" charset="0"/>
                <a:cs typeface="Times" charset="0"/>
              </a:rPr>
              <a:t>муноглобулина </a:t>
            </a:r>
            <a:r>
              <a:rPr lang="x-none" altLang="en-US" sz="2400" dirty="0">
                <a:latin typeface="Times" charset="0"/>
                <a:ea typeface="Times" charset="0"/>
                <a:cs typeface="Times" charset="0"/>
              </a:rPr>
              <a:t>Г достиже </a:t>
            </a:r>
            <a:r>
              <a:rPr lang="hr-HR" altLang="en-US" sz="2400" dirty="0" err="1" smtClean="0">
                <a:latin typeface="Times" charset="0"/>
                <a:ea typeface="Times" charset="0"/>
                <a:cs typeface="Times" charset="0"/>
              </a:rPr>
              <a:t>максимум</a:t>
            </a:r>
            <a:r>
              <a:rPr lang="x-none" altLang="en-US" sz="2400" dirty="0" smtClean="0">
                <a:latin typeface="Times" charset="0"/>
                <a:ea typeface="Times" charset="0"/>
                <a:cs typeface="Times" charset="0"/>
              </a:rPr>
              <a:t> </a:t>
            </a:r>
            <a:r>
              <a:rPr lang="x-none" altLang="en-US" sz="2400" dirty="0">
                <a:latin typeface="Times" charset="0"/>
                <a:ea typeface="Times" charset="0"/>
                <a:cs typeface="Times" charset="0"/>
              </a:rPr>
              <a:t>14-ог </a:t>
            </a:r>
            <a:r>
              <a:rPr lang="x-none" altLang="en-US" sz="2400" dirty="0" smtClean="0">
                <a:latin typeface="Times" charset="0"/>
                <a:ea typeface="Times" charset="0"/>
                <a:cs typeface="Times" charset="0"/>
              </a:rPr>
              <a:t>дана</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тада</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настаје</a:t>
            </a:r>
            <a:r>
              <a:rPr lang="hr-HR" altLang="en-US" sz="2400" dirty="0" smtClean="0">
                <a:latin typeface="Times" charset="0"/>
                <a:ea typeface="Times" charset="0"/>
                <a:cs typeface="Times" charset="0"/>
              </a:rPr>
              <a:t> </a:t>
            </a:r>
            <a:r>
              <a:rPr lang="x-none" altLang="en-US" sz="2400" dirty="0" smtClean="0">
                <a:latin typeface="Times" charset="0"/>
                <a:ea typeface="Times" charset="0"/>
                <a:cs typeface="Times" charset="0"/>
              </a:rPr>
              <a:t>распадање </a:t>
            </a:r>
            <a:r>
              <a:rPr lang="x-none" altLang="en-US" sz="2400" dirty="0">
                <a:latin typeface="Times" charset="0"/>
                <a:ea typeface="Times" charset="0"/>
                <a:cs typeface="Times" charset="0"/>
              </a:rPr>
              <a:t>миофибрила и </a:t>
            </a:r>
            <a:r>
              <a:rPr lang="hr-HR" altLang="en-US" sz="2400" dirty="0" err="1" smtClean="0">
                <a:latin typeface="Times" charset="0"/>
                <a:ea typeface="Times" charset="0"/>
                <a:cs typeface="Times" charset="0"/>
              </a:rPr>
              <a:t>јавља</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се</a:t>
            </a:r>
            <a:r>
              <a:rPr lang="hr-HR" altLang="en-US" sz="2400" dirty="0" smtClean="0">
                <a:latin typeface="Times" charset="0"/>
                <a:ea typeface="Times" charset="0"/>
                <a:cs typeface="Times" charset="0"/>
              </a:rPr>
              <a:t> </a:t>
            </a:r>
            <a:r>
              <a:rPr lang="x-none" altLang="en-US" sz="2400" dirty="0" smtClean="0">
                <a:latin typeface="Times" charset="0"/>
                <a:ea typeface="Times" charset="0"/>
                <a:cs typeface="Times" charset="0"/>
              </a:rPr>
              <a:t>интерстицијалн</a:t>
            </a:r>
            <a:r>
              <a:rPr lang="hr-HR" altLang="en-US" sz="2400" dirty="0" err="1" smtClean="0">
                <a:latin typeface="Times" charset="0"/>
                <a:ea typeface="Times" charset="0"/>
                <a:cs typeface="Times" charset="0"/>
              </a:rPr>
              <a:t>а</a:t>
            </a:r>
            <a:r>
              <a:rPr lang="x-none" altLang="en-US" sz="2400" dirty="0" smtClean="0">
                <a:latin typeface="Times" charset="0"/>
                <a:ea typeface="Times" charset="0"/>
                <a:cs typeface="Times" charset="0"/>
              </a:rPr>
              <a:t> фиброз</a:t>
            </a:r>
            <a:r>
              <a:rPr lang="hr-HR" altLang="en-US" sz="2400" dirty="0" err="1" smtClean="0">
                <a:latin typeface="Times" charset="0"/>
                <a:ea typeface="Times" charset="0"/>
                <a:cs typeface="Times" charset="0"/>
              </a:rPr>
              <a:t>а</a:t>
            </a:r>
            <a:r>
              <a:rPr lang="x-none" altLang="en-US" sz="2400" dirty="0" smtClean="0">
                <a:latin typeface="Times" charset="0"/>
                <a:ea typeface="Times" charset="0"/>
                <a:cs typeface="Times" charset="0"/>
              </a:rPr>
              <a:t>.</a:t>
            </a:r>
            <a:endParaRPr lang="x-none" altLang="en-US" sz="2400" dirty="0">
              <a:latin typeface="Times" charset="0"/>
              <a:ea typeface="Times" charset="0"/>
              <a:cs typeface="Times" charset="0"/>
            </a:endParaRPr>
          </a:p>
          <a:p>
            <a:pPr marL="0" marR="0" lvl="0" indent="0" defTabSz="914400" eaLnBrk="1" fontAlgn="auto" latinLnBrk="0" hangingPunct="1">
              <a:lnSpc>
                <a:spcPct val="100000"/>
              </a:lnSpc>
              <a:spcBef>
                <a:spcPts val="0"/>
              </a:spcBef>
              <a:spcAft>
                <a:spcPts val="0"/>
              </a:spcAft>
              <a:buClrTx/>
              <a:buSzTx/>
              <a:buFontTx/>
              <a:buNone/>
              <a:tabLst/>
              <a:defRPr/>
            </a:pPr>
            <a:endParaRPr lang="en-US" sz="2400" dirty="0">
              <a:latin typeface="Times" charset="0"/>
              <a:ea typeface="Times" charset="0"/>
              <a:cs typeface="Times" charset="0"/>
            </a:endParaRPr>
          </a:p>
        </p:txBody>
      </p:sp>
    </p:spTree>
    <p:extLst>
      <p:ext uri="{BB962C8B-B14F-4D97-AF65-F5344CB8AC3E}">
        <p14:creationId xmlns:p14="http://schemas.microsoft.com/office/powerpoint/2010/main" val="14685536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a:xfrm>
            <a:off x="457200" y="935427"/>
            <a:ext cx="8229600" cy="1143000"/>
          </a:xfrm>
        </p:spPr>
        <p:txBody>
          <a:bodyPr/>
          <a:lstStyle/>
          <a:p>
            <a:r>
              <a:rPr lang="Zyyy" altLang="zh-TW" sz="3200" dirty="0">
                <a:solidFill>
                  <a:schemeClr val="tx1"/>
                </a:solidFill>
                <a:latin typeface="Times" charset="0"/>
                <a:ea typeface="Times" charset="0"/>
                <a:cs typeface="Times" charset="0"/>
              </a:rPr>
              <a:t>Фаза</a:t>
            </a:r>
            <a:r>
              <a:rPr lang="en-US" altLang="zh-TW" sz="3200" dirty="0">
                <a:solidFill>
                  <a:schemeClr val="tx1"/>
                </a:solidFill>
                <a:latin typeface="Times" charset="0"/>
                <a:ea typeface="Times" charset="0"/>
                <a:cs typeface="Times" charset="0"/>
              </a:rPr>
              <a:t> I: </a:t>
            </a:r>
            <a:r>
              <a:rPr lang="hr-HR" altLang="zh-TW" sz="3200" dirty="0" smtClean="0">
                <a:solidFill>
                  <a:schemeClr val="tx1"/>
                </a:solidFill>
                <a:latin typeface="Times" charset="0"/>
                <a:ea typeface="Times" charset="0"/>
                <a:cs typeface="Times" charset="0"/>
              </a:rPr>
              <a:t>в</a:t>
            </a:r>
            <a:r>
              <a:rPr lang="Zyyy" altLang="zh-TW" sz="3200" dirty="0" smtClean="0">
                <a:solidFill>
                  <a:schemeClr val="tx1"/>
                </a:solidFill>
                <a:latin typeface="Times" charset="0"/>
                <a:ea typeface="Times" charset="0"/>
                <a:cs typeface="Times" charset="0"/>
              </a:rPr>
              <a:t>ирусна </a:t>
            </a:r>
            <a:r>
              <a:rPr lang="Zyyy" altLang="zh-TW" sz="3200" dirty="0">
                <a:solidFill>
                  <a:schemeClr val="tx1"/>
                </a:solidFill>
                <a:latin typeface="Times" charset="0"/>
                <a:ea typeface="Times" charset="0"/>
                <a:cs typeface="Times" charset="0"/>
              </a:rPr>
              <a:t>инфекција и репликација</a:t>
            </a:r>
            <a:endParaRPr lang="zh-TW" altLang="en-US" sz="3200" dirty="0">
              <a:solidFill>
                <a:schemeClr val="tx1"/>
              </a:solidFill>
              <a:latin typeface="Times" charset="0"/>
              <a:ea typeface="Times" charset="0"/>
              <a:cs typeface="Times" charset="0"/>
            </a:endParaRPr>
          </a:p>
        </p:txBody>
      </p:sp>
      <p:sp>
        <p:nvSpPr>
          <p:cNvPr id="131075" name="Rectangle 3"/>
          <p:cNvSpPr>
            <a:spLocks noGrp="1" noChangeArrowheads="1"/>
          </p:cNvSpPr>
          <p:nvPr>
            <p:ph type="body" idx="1"/>
          </p:nvPr>
        </p:nvSpPr>
        <p:spPr>
          <a:xfrm>
            <a:off x="457200" y="2132856"/>
            <a:ext cx="8229600" cy="4114800"/>
          </a:xfrm>
        </p:spPr>
        <p:txBody>
          <a:bodyPr/>
          <a:lstStyle/>
          <a:p>
            <a:pPr>
              <a:lnSpc>
                <a:spcPct val="80000"/>
              </a:lnSpc>
              <a:buFontTx/>
              <a:buNone/>
            </a:pPr>
            <a:endParaRPr lang="Zyyy" altLang="zh-TW" sz="2000" dirty="0"/>
          </a:p>
          <a:p>
            <a:pPr>
              <a:lnSpc>
                <a:spcPct val="80000"/>
              </a:lnSpc>
            </a:pPr>
            <a:r>
              <a:rPr lang="en-US" altLang="zh-TW" sz="2400" dirty="0">
                <a:latin typeface="Times" charset="0"/>
                <a:ea typeface="Times" charset="0"/>
                <a:cs typeface="Times" charset="0"/>
              </a:rPr>
              <a:t>7-10 </a:t>
            </a:r>
            <a:r>
              <a:rPr lang="Zyyy" altLang="zh-TW" sz="2400" dirty="0">
                <a:latin typeface="Times" charset="0"/>
                <a:ea typeface="Times" charset="0"/>
                <a:cs typeface="Times" charset="0"/>
              </a:rPr>
              <a:t>дана</a:t>
            </a:r>
            <a:r>
              <a:rPr lang="en-US" altLang="zh-TW" sz="2400" dirty="0">
                <a:latin typeface="Times" charset="0"/>
                <a:ea typeface="Times" charset="0"/>
                <a:cs typeface="Times" charset="0"/>
              </a:rPr>
              <a:t> </a:t>
            </a:r>
            <a:endParaRPr lang="Zyyy" altLang="zh-TW" sz="2400" dirty="0">
              <a:latin typeface="Times" charset="0"/>
              <a:ea typeface="Times" charset="0"/>
              <a:cs typeface="Times" charset="0"/>
            </a:endParaRPr>
          </a:p>
          <a:p>
            <a:pPr>
              <a:lnSpc>
                <a:spcPct val="80000"/>
              </a:lnSpc>
            </a:pPr>
            <a:endParaRPr lang="en-US" altLang="zh-TW" sz="2400" dirty="0">
              <a:latin typeface="Times" charset="0"/>
              <a:ea typeface="Times" charset="0"/>
              <a:cs typeface="Times" charset="0"/>
            </a:endParaRPr>
          </a:p>
          <a:p>
            <a:pPr>
              <a:lnSpc>
                <a:spcPct val="80000"/>
              </a:lnSpc>
            </a:pPr>
            <a:r>
              <a:rPr lang="Zyyy" altLang="zh-TW" sz="2400" dirty="0">
                <a:latin typeface="Times" charset="0"/>
                <a:ea typeface="Times" charset="0"/>
                <a:cs typeface="Times" charset="0"/>
              </a:rPr>
              <a:t>Током ове фазе постоји</a:t>
            </a:r>
            <a:r>
              <a:rPr lang="en-US" altLang="zh-TW" sz="2400" dirty="0">
                <a:latin typeface="Times" charset="0"/>
                <a:ea typeface="Times" charset="0"/>
                <a:cs typeface="Times" charset="0"/>
              </a:rPr>
              <a:t> </a:t>
            </a:r>
            <a:r>
              <a:rPr lang="Zyyy" altLang="zh-TW" sz="2400" dirty="0">
                <a:latin typeface="Times" charset="0"/>
                <a:ea typeface="Times" charset="0"/>
                <a:cs typeface="Times" charset="0"/>
              </a:rPr>
              <a:t>почетно оштећење миоцита</a:t>
            </a:r>
            <a:r>
              <a:rPr lang="en-US" altLang="zh-TW" sz="2400" dirty="0">
                <a:latin typeface="Times" charset="0"/>
                <a:ea typeface="Times" charset="0"/>
                <a:cs typeface="Times" charset="0"/>
              </a:rPr>
              <a:t> </a:t>
            </a:r>
            <a:r>
              <a:rPr lang="hr-HR" altLang="zh-TW" sz="2400" dirty="0" err="1" smtClean="0">
                <a:latin typeface="Times" charset="0"/>
                <a:ea typeface="Times" charset="0"/>
                <a:cs typeface="Times" charset="0"/>
              </a:rPr>
              <a:t>што</a:t>
            </a:r>
            <a:r>
              <a:rPr lang="hr-HR" altLang="zh-TW" sz="2400" dirty="0" smtClean="0">
                <a:latin typeface="Times" charset="0"/>
                <a:ea typeface="Times" charset="0"/>
                <a:cs typeface="Times" charset="0"/>
              </a:rPr>
              <a:t> </a:t>
            </a:r>
            <a:r>
              <a:rPr lang="hr-HR" altLang="zh-TW" sz="2400" dirty="0" err="1" smtClean="0">
                <a:latin typeface="Times" charset="0"/>
                <a:ea typeface="Times" charset="0"/>
                <a:cs typeface="Times" charset="0"/>
              </a:rPr>
              <a:t>за</a:t>
            </a:r>
            <a:r>
              <a:rPr lang="hr-HR" altLang="zh-TW" sz="2400" dirty="0" smtClean="0">
                <a:latin typeface="Times" charset="0"/>
                <a:ea typeface="Times" charset="0"/>
                <a:cs typeface="Times" charset="0"/>
              </a:rPr>
              <a:t> </a:t>
            </a:r>
            <a:r>
              <a:rPr lang="hr-HR" altLang="zh-TW" sz="2400" dirty="0" err="1" smtClean="0">
                <a:latin typeface="Times" charset="0"/>
                <a:ea typeface="Times" charset="0"/>
                <a:cs typeface="Times" charset="0"/>
              </a:rPr>
              <a:t>последицу</a:t>
            </a:r>
            <a:r>
              <a:rPr lang="hr-HR" altLang="zh-TW" sz="2400" dirty="0" smtClean="0">
                <a:latin typeface="Times" charset="0"/>
                <a:ea typeface="Times" charset="0"/>
                <a:cs typeface="Times" charset="0"/>
              </a:rPr>
              <a:t> </a:t>
            </a:r>
            <a:r>
              <a:rPr lang="hr-HR" altLang="zh-TW" sz="2400" dirty="0" err="1" smtClean="0">
                <a:latin typeface="Times" charset="0"/>
                <a:ea typeface="Times" charset="0"/>
                <a:cs typeface="Times" charset="0"/>
              </a:rPr>
              <a:t>има</a:t>
            </a:r>
            <a:r>
              <a:rPr lang="hr-HR" altLang="zh-TW" sz="2400" dirty="0" smtClean="0">
                <a:latin typeface="Times" charset="0"/>
                <a:ea typeface="Times" charset="0"/>
                <a:cs typeface="Times" charset="0"/>
              </a:rPr>
              <a:t> </a:t>
            </a:r>
            <a:r>
              <a:rPr lang="Zyyy" altLang="zh-TW" sz="2400" dirty="0" smtClean="0">
                <a:latin typeface="Times" charset="0"/>
                <a:ea typeface="Times" charset="0"/>
                <a:cs typeface="Times" charset="0"/>
              </a:rPr>
              <a:t>ослобађање</a:t>
            </a:r>
            <a:r>
              <a:rPr lang="en-US" altLang="zh-TW" sz="2400" dirty="0" smtClean="0">
                <a:latin typeface="Times" charset="0"/>
                <a:ea typeface="Times" charset="0"/>
                <a:cs typeface="Times" charset="0"/>
              </a:rPr>
              <a:t> </a:t>
            </a:r>
            <a:r>
              <a:rPr lang="Zyyy" altLang="zh-TW" sz="2400" dirty="0">
                <a:latin typeface="Times" charset="0"/>
                <a:ea typeface="Times" charset="0"/>
                <a:cs typeface="Times" charset="0"/>
              </a:rPr>
              <a:t>антигених интрацелуларних компоненти</a:t>
            </a:r>
            <a:r>
              <a:rPr lang="en-US" altLang="zh-TW" sz="2400" dirty="0">
                <a:latin typeface="Times" charset="0"/>
                <a:ea typeface="Times" charset="0"/>
                <a:cs typeface="Times" charset="0"/>
              </a:rPr>
              <a:t> </a:t>
            </a:r>
            <a:endParaRPr lang="en-US" altLang="zh-TW" sz="2400" dirty="0" smtClean="0">
              <a:latin typeface="Times" charset="0"/>
              <a:ea typeface="Times" charset="0"/>
              <a:cs typeface="Times" charset="0"/>
            </a:endParaRPr>
          </a:p>
          <a:p>
            <a:pPr>
              <a:lnSpc>
                <a:spcPct val="80000"/>
              </a:lnSpc>
            </a:pPr>
            <a:r>
              <a:rPr lang="Zyyy" altLang="en-US" sz="2400" dirty="0" smtClean="0">
                <a:latin typeface="Times" charset="0"/>
                <a:ea typeface="Times" charset="0"/>
                <a:cs typeface="Times" charset="0"/>
              </a:rPr>
              <a:t>Дендритичне </a:t>
            </a:r>
            <a:r>
              <a:rPr lang="Zyyy" altLang="en-US" sz="2400" dirty="0">
                <a:latin typeface="Times" charset="0"/>
                <a:ea typeface="Times" charset="0"/>
                <a:cs typeface="Times" charset="0"/>
              </a:rPr>
              <a:t>ћ</a:t>
            </a:r>
            <a:r>
              <a:rPr lang="Zyyy" altLang="en-US" sz="2400" dirty="0">
                <a:latin typeface="Times" charset="0"/>
                <a:ea typeface="Times" charset="0"/>
                <a:cs typeface="Times" charset="0"/>
              </a:rPr>
              <a:t>елије и макрофаги су присутни у нормалном миокарду и одговорни су за иницијални антиген-завистан одговор </a:t>
            </a:r>
            <a:endParaRPr lang="hr-HR" altLang="en-US" sz="2400" dirty="0" smtClean="0">
              <a:latin typeface="Times" charset="0"/>
              <a:ea typeface="Times" charset="0"/>
              <a:cs typeface="Times" charset="0"/>
            </a:endParaRPr>
          </a:p>
          <a:p>
            <a:pPr>
              <a:lnSpc>
                <a:spcPct val="80000"/>
              </a:lnSpc>
            </a:pPr>
            <a:r>
              <a:rPr lang="Zyyy" altLang="en-US" sz="2400" dirty="0" smtClean="0">
                <a:latin typeface="Times" charset="0"/>
                <a:ea typeface="Times" charset="0"/>
                <a:cs typeface="Times" charset="0"/>
              </a:rPr>
              <a:t>Дендритичне </a:t>
            </a:r>
            <a:r>
              <a:rPr lang="Zyyy" altLang="en-US" sz="2400" dirty="0">
                <a:latin typeface="Times" charset="0"/>
                <a:ea typeface="Times" charset="0"/>
                <a:cs typeface="Times" charset="0"/>
              </a:rPr>
              <a:t>ћелије и макрофаги врше ингестију вирусних агенаса и </a:t>
            </a:r>
            <a:r>
              <a:rPr lang="hr-HR" altLang="en-US" sz="2400" dirty="0" err="1" smtClean="0">
                <a:latin typeface="Times" charset="0"/>
                <a:ea typeface="Times" charset="0"/>
                <a:cs typeface="Times" charset="0"/>
              </a:rPr>
              <a:t>разграђују</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их</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касније</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те</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делове</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вирусног</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агенса</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предтстављају</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имуном</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систему</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домаћина</a:t>
            </a:r>
            <a:r>
              <a:rPr lang="Zyyy" altLang="en-US" sz="2400" dirty="0" smtClean="0">
                <a:latin typeface="Times" charset="0"/>
                <a:ea typeface="Times" charset="0"/>
                <a:cs typeface="Times" charset="0"/>
              </a:rPr>
              <a:t>.</a:t>
            </a:r>
            <a:endParaRPr lang="zh-TW" altLang="en-US" sz="2400" dirty="0">
              <a:latin typeface="Times" charset="0"/>
              <a:ea typeface="Times" charset="0"/>
              <a:cs typeface="Times" charset="0"/>
            </a:endParaRPr>
          </a:p>
        </p:txBody>
      </p:sp>
      <p:pic>
        <p:nvPicPr>
          <p:cNvPr id="131076" name="Picture 4"/>
          <p:cNvPicPr>
            <a:picLocks noChangeAspect="1" noChangeArrowheads="1"/>
          </p:cNvPicPr>
          <p:nvPr/>
        </p:nvPicPr>
        <p:blipFill>
          <a:blip r:embed="rId2">
            <a:extLst>
              <a:ext uri="{28A0092B-C50C-407E-A947-70E740481C1C}">
                <a14:useLocalDpi xmlns:a14="http://schemas.microsoft.com/office/drawing/2010/main" val="0"/>
              </a:ext>
            </a:extLst>
          </a:blip>
          <a:srcRect l="26923" r="28633" b="82222"/>
          <a:stretch>
            <a:fillRect/>
          </a:stretch>
        </p:blipFill>
        <p:spPr bwMode="auto">
          <a:xfrm>
            <a:off x="2581275" y="152400"/>
            <a:ext cx="39624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5272419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4704"/>
            <a:ext cx="8229600" cy="1143000"/>
          </a:xfrm>
        </p:spPr>
        <p:txBody>
          <a:bodyPr/>
          <a:lstStyle/>
          <a:p>
            <a:r>
              <a:rPr lang="en-US" sz="3200" dirty="0" err="1" smtClean="0">
                <a:latin typeface="Times" charset="0"/>
                <a:ea typeface="Times" charset="0"/>
                <a:cs typeface="Times" charset="0"/>
              </a:rPr>
              <a:t>Болести</a:t>
            </a:r>
            <a:r>
              <a:rPr lang="en-US" sz="3200" dirty="0" smtClean="0">
                <a:latin typeface="Times" charset="0"/>
                <a:ea typeface="Times" charset="0"/>
                <a:cs typeface="Times" charset="0"/>
              </a:rPr>
              <a:t> </a:t>
            </a:r>
            <a:r>
              <a:rPr lang="en-US" sz="3200" dirty="0" err="1" smtClean="0">
                <a:latin typeface="Times" charset="0"/>
                <a:ea typeface="Times" charset="0"/>
                <a:cs typeface="Times" charset="0"/>
              </a:rPr>
              <a:t>перикарда</a:t>
            </a:r>
            <a:endParaRPr lang="en-US" sz="3200" dirty="0">
              <a:latin typeface="Times" charset="0"/>
              <a:ea typeface="Times" charset="0"/>
              <a:cs typeface="Times" charset="0"/>
            </a:endParaRPr>
          </a:p>
        </p:txBody>
      </p:sp>
      <p:sp>
        <p:nvSpPr>
          <p:cNvPr id="3" name="Content Placeholder 2"/>
          <p:cNvSpPr>
            <a:spLocks noGrp="1"/>
          </p:cNvSpPr>
          <p:nvPr>
            <p:ph idx="1"/>
          </p:nvPr>
        </p:nvSpPr>
        <p:spPr>
          <a:xfrm>
            <a:off x="457200" y="1907704"/>
            <a:ext cx="8229600" cy="4525962"/>
          </a:xfrm>
        </p:spPr>
        <p:txBody>
          <a:bodyPr/>
          <a:lstStyle/>
          <a:p>
            <a:r>
              <a:rPr lang="mr-IN" sz="2400" dirty="0" err="1">
                <a:latin typeface="Times" charset="0"/>
                <a:ea typeface="Times" charset="0"/>
                <a:cs typeface="Times" charset="0"/>
              </a:rPr>
              <a:t>Болести</a:t>
            </a:r>
            <a:r>
              <a:rPr lang="mr-IN" sz="2400" dirty="0">
                <a:latin typeface="Times" charset="0"/>
                <a:ea typeface="Times" charset="0"/>
                <a:cs typeface="Times" charset="0"/>
              </a:rPr>
              <a:t> </a:t>
            </a:r>
            <a:r>
              <a:rPr lang="mr-IN" sz="2400" dirty="0" err="1">
                <a:latin typeface="Times" charset="0"/>
                <a:ea typeface="Times" charset="0"/>
                <a:cs typeface="Times" charset="0"/>
              </a:rPr>
              <a:t>перикарда</a:t>
            </a:r>
            <a:r>
              <a:rPr lang="mr-IN" sz="2400" dirty="0">
                <a:latin typeface="Times" charset="0"/>
                <a:ea typeface="Times" charset="0"/>
                <a:cs typeface="Times" charset="0"/>
              </a:rPr>
              <a:t> </a:t>
            </a:r>
            <a:r>
              <a:rPr lang="mr-IN" sz="2400" dirty="0" err="1">
                <a:latin typeface="Times" charset="0"/>
                <a:ea typeface="Times" charset="0"/>
                <a:cs typeface="Times" charset="0"/>
              </a:rPr>
              <a:t>се</a:t>
            </a:r>
            <a:r>
              <a:rPr lang="mr-IN" sz="2400" dirty="0">
                <a:latin typeface="Times" charset="0"/>
                <a:ea typeface="Times" charset="0"/>
                <a:cs typeface="Times" charset="0"/>
              </a:rPr>
              <a:t> </a:t>
            </a:r>
            <a:r>
              <a:rPr lang="mr-IN" sz="2400" dirty="0" err="1">
                <a:latin typeface="Times" charset="0"/>
                <a:ea typeface="Times" charset="0"/>
                <a:cs typeface="Times" charset="0"/>
              </a:rPr>
              <a:t>класификују</a:t>
            </a:r>
            <a:r>
              <a:rPr lang="mr-IN" sz="2400" dirty="0">
                <a:latin typeface="Times" charset="0"/>
                <a:ea typeface="Times" charset="0"/>
                <a:cs typeface="Times" charset="0"/>
              </a:rPr>
              <a:t> </a:t>
            </a:r>
            <a:r>
              <a:rPr lang="mr-IN" sz="2400" dirty="0" err="1">
                <a:latin typeface="Times" charset="0"/>
                <a:ea typeface="Times" charset="0"/>
                <a:cs typeface="Times" charset="0"/>
              </a:rPr>
              <a:t>према</a:t>
            </a:r>
            <a:r>
              <a:rPr lang="mr-IN" sz="2400" dirty="0">
                <a:latin typeface="Times" charset="0"/>
                <a:ea typeface="Times" charset="0"/>
                <a:cs typeface="Times" charset="0"/>
              </a:rPr>
              <a:t> </a:t>
            </a:r>
            <a:r>
              <a:rPr lang="mr-IN" sz="2400" dirty="0" err="1">
                <a:latin typeface="Times" charset="0"/>
                <a:ea typeface="Times" charset="0"/>
                <a:cs typeface="Times" charset="0"/>
              </a:rPr>
              <a:t>природи</a:t>
            </a:r>
            <a:r>
              <a:rPr lang="mr-IN" sz="2400" dirty="0">
                <a:latin typeface="Times" charset="0"/>
                <a:ea typeface="Times" charset="0"/>
                <a:cs typeface="Times" charset="0"/>
              </a:rPr>
              <a:t> </a:t>
            </a:r>
            <a:r>
              <a:rPr lang="mr-IN" sz="2400" dirty="0" err="1">
                <a:latin typeface="Times" charset="0"/>
                <a:ea typeface="Times" charset="0"/>
                <a:cs typeface="Times" charset="0"/>
              </a:rPr>
              <a:t>патолошког</a:t>
            </a:r>
            <a:r>
              <a:rPr lang="mr-IN" sz="2400" dirty="0">
                <a:latin typeface="Times" charset="0"/>
                <a:ea typeface="Times" charset="0"/>
                <a:cs typeface="Times" charset="0"/>
              </a:rPr>
              <a:t> </a:t>
            </a:r>
            <a:r>
              <a:rPr lang="mr-IN" sz="2400" dirty="0" err="1">
                <a:latin typeface="Times" charset="0"/>
                <a:ea typeface="Times" charset="0"/>
                <a:cs typeface="Times" charset="0"/>
              </a:rPr>
              <a:t>процеса</a:t>
            </a:r>
            <a:r>
              <a:rPr lang="mr-IN" sz="2400" dirty="0">
                <a:latin typeface="Times" charset="0"/>
                <a:ea typeface="Times" charset="0"/>
                <a:cs typeface="Times" charset="0"/>
              </a:rPr>
              <a:t> </a:t>
            </a:r>
            <a:r>
              <a:rPr lang="mr-IN" sz="2400" dirty="0" err="1">
                <a:latin typeface="Times" charset="0"/>
                <a:ea typeface="Times" charset="0"/>
                <a:cs typeface="Times" charset="0"/>
              </a:rPr>
              <a:t>на</a:t>
            </a:r>
            <a:r>
              <a:rPr lang="mr-IN" sz="2400" dirty="0">
                <a:latin typeface="Times" charset="0"/>
                <a:ea typeface="Times" charset="0"/>
                <a:cs typeface="Times" charset="0"/>
              </a:rPr>
              <a:t> </a:t>
            </a:r>
            <a:r>
              <a:rPr lang="mr-IN" sz="2400" dirty="0" err="1">
                <a:latin typeface="Times" charset="0"/>
                <a:ea typeface="Times" charset="0"/>
                <a:cs typeface="Times" charset="0"/>
              </a:rPr>
              <a:t>инфламаторне</a:t>
            </a:r>
            <a:r>
              <a:rPr lang="mr-IN" sz="2400" dirty="0">
                <a:latin typeface="Times" charset="0"/>
                <a:ea typeface="Times" charset="0"/>
                <a:cs typeface="Times" charset="0"/>
              </a:rPr>
              <a:t>, </a:t>
            </a:r>
            <a:r>
              <a:rPr lang="mr-IN" sz="2400" dirty="0" err="1" smtClean="0">
                <a:latin typeface="Times" charset="0"/>
                <a:ea typeface="Times" charset="0"/>
                <a:cs typeface="Times" charset="0"/>
              </a:rPr>
              <a:t>неопластичне</a:t>
            </a:r>
            <a:r>
              <a:rPr lang="mr-IN" sz="2400" dirty="0" smtClean="0">
                <a:latin typeface="Times" charset="0"/>
                <a:ea typeface="Times" charset="0"/>
                <a:cs typeface="Times" charset="0"/>
              </a:rPr>
              <a:t> </a:t>
            </a:r>
            <a:r>
              <a:rPr lang="mr-IN" sz="2400" dirty="0" err="1">
                <a:latin typeface="Times" charset="0"/>
                <a:ea typeface="Times" charset="0"/>
                <a:cs typeface="Times" charset="0"/>
              </a:rPr>
              <a:t>и</a:t>
            </a:r>
            <a:r>
              <a:rPr lang="mr-IN" sz="2400" dirty="0">
                <a:latin typeface="Times" charset="0"/>
                <a:ea typeface="Times" charset="0"/>
                <a:cs typeface="Times" charset="0"/>
              </a:rPr>
              <a:t> </a:t>
            </a:r>
            <a:r>
              <a:rPr lang="mr-IN" sz="2400" dirty="0" err="1">
                <a:latin typeface="Times" charset="0"/>
                <a:ea typeface="Times" charset="0"/>
                <a:cs typeface="Times" charset="0"/>
              </a:rPr>
              <a:t>конгениталне</a:t>
            </a:r>
            <a:r>
              <a:rPr lang="mr-IN" sz="2400" dirty="0">
                <a:latin typeface="Times" charset="0"/>
                <a:ea typeface="Times" charset="0"/>
                <a:cs typeface="Times" charset="0"/>
              </a:rPr>
              <a:t>. </a:t>
            </a:r>
            <a:endParaRPr lang="hr-HR" sz="2400" dirty="0" smtClean="0">
              <a:latin typeface="Times" charset="0"/>
              <a:ea typeface="Times" charset="0"/>
              <a:cs typeface="Times" charset="0"/>
            </a:endParaRPr>
          </a:p>
          <a:p>
            <a:r>
              <a:rPr lang="mr-IN" sz="2400" dirty="0" err="1" smtClean="0">
                <a:latin typeface="Times" charset="0"/>
                <a:ea typeface="Times" charset="0"/>
                <a:cs typeface="Times" charset="0"/>
              </a:rPr>
              <a:t>На</a:t>
            </a:r>
            <a:r>
              <a:rPr lang="mr-IN" sz="2400" dirty="0" smtClean="0">
                <a:latin typeface="Times" charset="0"/>
                <a:ea typeface="Times" charset="0"/>
                <a:cs typeface="Times" charset="0"/>
              </a:rPr>
              <a:t> </a:t>
            </a:r>
            <a:r>
              <a:rPr lang="mr-IN" sz="2400" dirty="0" err="1">
                <a:latin typeface="Times" charset="0"/>
                <a:ea typeface="Times" charset="0"/>
                <a:cs typeface="Times" charset="0"/>
              </a:rPr>
              <a:t>основу</a:t>
            </a:r>
            <a:r>
              <a:rPr lang="mr-IN" sz="2400" dirty="0">
                <a:latin typeface="Times" charset="0"/>
                <a:ea typeface="Times" charset="0"/>
                <a:cs typeface="Times" charset="0"/>
              </a:rPr>
              <a:t> </a:t>
            </a:r>
            <a:r>
              <a:rPr lang="mr-IN" sz="2400" dirty="0" err="1">
                <a:latin typeface="Times" charset="0"/>
                <a:ea typeface="Times" charset="0"/>
                <a:cs typeface="Times" charset="0"/>
              </a:rPr>
              <a:t>етиологије</a:t>
            </a:r>
            <a:r>
              <a:rPr lang="mr-IN" sz="2400" dirty="0">
                <a:latin typeface="Times" charset="0"/>
                <a:ea typeface="Times" charset="0"/>
                <a:cs typeface="Times" charset="0"/>
              </a:rPr>
              <a:t> </a:t>
            </a:r>
            <a:r>
              <a:rPr lang="mr-IN" sz="2400" dirty="0" err="1">
                <a:latin typeface="Times" charset="0"/>
                <a:ea typeface="Times" charset="0"/>
                <a:cs typeface="Times" charset="0"/>
              </a:rPr>
              <a:t>то</a:t>
            </a:r>
            <a:r>
              <a:rPr lang="mr-IN" sz="2400" dirty="0">
                <a:latin typeface="Times" charset="0"/>
                <a:ea typeface="Times" charset="0"/>
                <a:cs typeface="Times" charset="0"/>
              </a:rPr>
              <a:t> </a:t>
            </a:r>
            <a:r>
              <a:rPr lang="mr-IN" sz="2400" dirty="0" err="1">
                <a:latin typeface="Times" charset="0"/>
                <a:ea typeface="Times" charset="0"/>
                <a:cs typeface="Times" charset="0"/>
              </a:rPr>
              <a:t>су</a:t>
            </a:r>
            <a:r>
              <a:rPr lang="mr-IN" sz="2400" dirty="0">
                <a:latin typeface="Times" charset="0"/>
                <a:ea typeface="Times" charset="0"/>
                <a:cs typeface="Times" charset="0"/>
              </a:rPr>
              <a:t> </a:t>
            </a:r>
            <a:r>
              <a:rPr lang="mr-IN" sz="2400" dirty="0" err="1">
                <a:latin typeface="Times" charset="0"/>
                <a:ea typeface="Times" charset="0"/>
                <a:cs typeface="Times" charset="0"/>
              </a:rPr>
              <a:t>инфективна</a:t>
            </a:r>
            <a:r>
              <a:rPr lang="mr-IN" sz="2400" dirty="0">
                <a:latin typeface="Times" charset="0"/>
                <a:ea typeface="Times" charset="0"/>
                <a:cs typeface="Times" charset="0"/>
              </a:rPr>
              <a:t>, </a:t>
            </a:r>
            <a:r>
              <a:rPr lang="mr-IN" sz="2400" dirty="0" err="1">
                <a:latin typeface="Times" charset="0"/>
                <a:ea typeface="Times" charset="0"/>
                <a:cs typeface="Times" charset="0"/>
              </a:rPr>
              <a:t>неинфективна</a:t>
            </a:r>
            <a:r>
              <a:rPr lang="mr-IN" sz="2400" dirty="0">
                <a:latin typeface="Times" charset="0"/>
                <a:ea typeface="Times" charset="0"/>
                <a:cs typeface="Times" charset="0"/>
              </a:rPr>
              <a:t> </a:t>
            </a:r>
            <a:r>
              <a:rPr lang="mr-IN" sz="2400" dirty="0" err="1">
                <a:latin typeface="Times" charset="0"/>
                <a:ea typeface="Times" charset="0"/>
                <a:cs typeface="Times" charset="0"/>
              </a:rPr>
              <a:t>и</a:t>
            </a:r>
            <a:r>
              <a:rPr lang="mr-IN" sz="2400" dirty="0">
                <a:latin typeface="Times" charset="0"/>
                <a:ea typeface="Times" charset="0"/>
                <a:cs typeface="Times" charset="0"/>
              </a:rPr>
              <a:t> </a:t>
            </a:r>
            <a:r>
              <a:rPr lang="mr-IN" sz="2400" dirty="0" err="1" smtClean="0">
                <a:latin typeface="Times" charset="0"/>
                <a:ea typeface="Times" charset="0"/>
                <a:cs typeface="Times" charset="0"/>
              </a:rPr>
              <a:t>обољења</a:t>
            </a:r>
            <a:r>
              <a:rPr lang="hr-HR" sz="2400" dirty="0" smtClean="0">
                <a:latin typeface="Times" charset="0"/>
                <a:ea typeface="Times" charset="0"/>
                <a:cs typeface="Times" charset="0"/>
              </a:rPr>
              <a:t> </a:t>
            </a:r>
            <a:r>
              <a:rPr lang="mr-IN" sz="2400" dirty="0" err="1" smtClean="0">
                <a:latin typeface="Times" charset="0"/>
                <a:ea typeface="Times" charset="0"/>
                <a:cs typeface="Times" charset="0"/>
              </a:rPr>
              <a:t>узрокована</a:t>
            </a:r>
            <a:r>
              <a:rPr lang="mr-IN" sz="2400" dirty="0" smtClean="0">
                <a:latin typeface="Times" charset="0"/>
                <a:ea typeface="Times" charset="0"/>
                <a:cs typeface="Times" charset="0"/>
              </a:rPr>
              <a:t> </a:t>
            </a:r>
            <a:r>
              <a:rPr lang="mr-IN" sz="2400" dirty="0" err="1">
                <a:latin typeface="Times" charset="0"/>
                <a:ea typeface="Times" charset="0"/>
                <a:cs typeface="Times" charset="0"/>
              </a:rPr>
              <a:t>имунолошким</a:t>
            </a:r>
            <a:r>
              <a:rPr lang="mr-IN" sz="2400" dirty="0">
                <a:latin typeface="Times" charset="0"/>
                <a:ea typeface="Times" charset="0"/>
                <a:cs typeface="Times" charset="0"/>
              </a:rPr>
              <a:t> </a:t>
            </a:r>
            <a:r>
              <a:rPr lang="mr-IN" sz="2400" dirty="0" err="1">
                <a:latin typeface="Times" charset="0"/>
                <a:ea typeface="Times" charset="0"/>
                <a:cs typeface="Times" charset="0"/>
              </a:rPr>
              <a:t>механизмима</a:t>
            </a:r>
            <a:r>
              <a:rPr lang="mr-IN" sz="2400" dirty="0">
                <a:latin typeface="Times" charset="0"/>
                <a:ea typeface="Times" charset="0"/>
                <a:cs typeface="Times" charset="0"/>
              </a:rPr>
              <a:t>. </a:t>
            </a:r>
            <a:endParaRPr lang="hr-HR" sz="2400" dirty="0" smtClean="0">
              <a:latin typeface="Times" charset="0"/>
              <a:ea typeface="Times" charset="0"/>
              <a:cs typeface="Times" charset="0"/>
            </a:endParaRPr>
          </a:p>
          <a:p>
            <a:r>
              <a:rPr lang="mr-IN" sz="2400" dirty="0" err="1" smtClean="0">
                <a:latin typeface="Times" charset="0"/>
                <a:ea typeface="Times" charset="0"/>
                <a:cs typeface="Times" charset="0"/>
              </a:rPr>
              <a:t>На</a:t>
            </a:r>
            <a:r>
              <a:rPr lang="mr-IN" sz="2400" dirty="0" smtClean="0">
                <a:latin typeface="Times" charset="0"/>
                <a:ea typeface="Times" charset="0"/>
                <a:cs typeface="Times" charset="0"/>
              </a:rPr>
              <a:t> </a:t>
            </a:r>
            <a:r>
              <a:rPr lang="mr-IN" sz="2400" dirty="0" err="1">
                <a:latin typeface="Times" charset="0"/>
                <a:ea typeface="Times" charset="0"/>
                <a:cs typeface="Times" charset="0"/>
              </a:rPr>
              <a:t>основу</a:t>
            </a:r>
            <a:r>
              <a:rPr lang="mr-IN" sz="2400" dirty="0">
                <a:latin typeface="Times" charset="0"/>
                <a:ea typeface="Times" charset="0"/>
                <a:cs typeface="Times" charset="0"/>
              </a:rPr>
              <a:t> </a:t>
            </a:r>
            <a:r>
              <a:rPr lang="mr-IN" sz="2400" dirty="0" err="1">
                <a:latin typeface="Times" charset="0"/>
                <a:ea typeface="Times" charset="0"/>
                <a:cs typeface="Times" charset="0"/>
              </a:rPr>
              <a:t>клиничког</a:t>
            </a:r>
            <a:r>
              <a:rPr lang="mr-IN" sz="2400" dirty="0">
                <a:latin typeface="Times" charset="0"/>
                <a:ea typeface="Times" charset="0"/>
                <a:cs typeface="Times" charset="0"/>
              </a:rPr>
              <a:t> </a:t>
            </a:r>
            <a:r>
              <a:rPr lang="mr-IN" sz="2400" dirty="0" err="1">
                <a:latin typeface="Times" charset="0"/>
                <a:ea typeface="Times" charset="0"/>
                <a:cs typeface="Times" charset="0"/>
              </a:rPr>
              <a:t>тока</a:t>
            </a:r>
            <a:r>
              <a:rPr lang="mr-IN" sz="2400" dirty="0">
                <a:latin typeface="Times" charset="0"/>
                <a:ea typeface="Times" charset="0"/>
                <a:cs typeface="Times" charset="0"/>
              </a:rPr>
              <a:t>, </a:t>
            </a:r>
            <a:r>
              <a:rPr lang="mr-IN" sz="2400" dirty="0" err="1">
                <a:latin typeface="Times" charset="0"/>
                <a:ea typeface="Times" charset="0"/>
                <a:cs typeface="Times" charset="0"/>
              </a:rPr>
              <a:t>болести</a:t>
            </a:r>
            <a:r>
              <a:rPr lang="mr-IN" sz="2400" dirty="0">
                <a:latin typeface="Times" charset="0"/>
                <a:ea typeface="Times" charset="0"/>
                <a:cs typeface="Times" charset="0"/>
              </a:rPr>
              <a:t> </a:t>
            </a:r>
            <a:r>
              <a:rPr lang="mr-IN" sz="2400" dirty="0" err="1" smtClean="0">
                <a:latin typeface="Times" charset="0"/>
                <a:ea typeface="Times" charset="0"/>
                <a:cs typeface="Times" charset="0"/>
              </a:rPr>
              <a:t>перикарда</a:t>
            </a:r>
            <a:r>
              <a:rPr lang="hr-HR" sz="2400" dirty="0" smtClean="0">
                <a:latin typeface="Times" charset="0"/>
                <a:ea typeface="Times" charset="0"/>
                <a:cs typeface="Times" charset="0"/>
              </a:rPr>
              <a:t> </a:t>
            </a:r>
            <a:r>
              <a:rPr lang="hr-HR" sz="2400" dirty="0" err="1" smtClean="0">
                <a:latin typeface="Times" charset="0"/>
                <a:ea typeface="Times" charset="0"/>
                <a:cs typeface="Times" charset="0"/>
              </a:rPr>
              <a:t>деле</a:t>
            </a:r>
            <a:r>
              <a:rPr lang="hr-HR" sz="2400" dirty="0" smtClean="0">
                <a:latin typeface="Times" charset="0"/>
                <a:ea typeface="Times" charset="0"/>
                <a:cs typeface="Times" charset="0"/>
              </a:rPr>
              <a:t> </a:t>
            </a:r>
            <a:r>
              <a:rPr lang="hr-HR" sz="2400" dirty="0" err="1" smtClean="0">
                <a:latin typeface="Times" charset="0"/>
                <a:ea typeface="Times" charset="0"/>
                <a:cs typeface="Times" charset="0"/>
              </a:rPr>
              <a:t>се</a:t>
            </a:r>
            <a:r>
              <a:rPr lang="hr-HR" sz="2400" dirty="0" smtClean="0">
                <a:latin typeface="Times" charset="0"/>
                <a:ea typeface="Times" charset="0"/>
                <a:cs typeface="Times" charset="0"/>
              </a:rPr>
              <a:t> </a:t>
            </a:r>
            <a:r>
              <a:rPr lang="mr-IN" sz="2400" dirty="0" err="1" smtClean="0">
                <a:latin typeface="Times" charset="0"/>
                <a:ea typeface="Times" charset="0"/>
                <a:cs typeface="Times" charset="0"/>
              </a:rPr>
              <a:t>на</a:t>
            </a:r>
            <a:r>
              <a:rPr lang="mr-IN" sz="2400" dirty="0" smtClean="0">
                <a:latin typeface="Times" charset="0"/>
                <a:ea typeface="Times" charset="0"/>
                <a:cs typeface="Times" charset="0"/>
              </a:rPr>
              <a:t> </a:t>
            </a:r>
            <a:r>
              <a:rPr lang="mr-IN" sz="2400" dirty="0" err="1">
                <a:latin typeface="Times" charset="0"/>
                <a:ea typeface="Times" charset="0"/>
                <a:cs typeface="Times" charset="0"/>
              </a:rPr>
              <a:t>акутне</a:t>
            </a:r>
            <a:r>
              <a:rPr lang="mr-IN" sz="2400" dirty="0">
                <a:latin typeface="Times" charset="0"/>
                <a:ea typeface="Times" charset="0"/>
                <a:cs typeface="Times" charset="0"/>
              </a:rPr>
              <a:t> (&lt;6 </a:t>
            </a:r>
            <a:r>
              <a:rPr lang="mr-IN" sz="2400" dirty="0" err="1">
                <a:latin typeface="Times" charset="0"/>
                <a:ea typeface="Times" charset="0"/>
                <a:cs typeface="Times" charset="0"/>
              </a:rPr>
              <a:t>недеља</a:t>
            </a:r>
            <a:r>
              <a:rPr lang="mr-IN" sz="2400" dirty="0">
                <a:latin typeface="Times" charset="0"/>
                <a:ea typeface="Times" charset="0"/>
                <a:cs typeface="Times" charset="0"/>
              </a:rPr>
              <a:t>), </a:t>
            </a:r>
            <a:r>
              <a:rPr lang="mr-IN" sz="2400" dirty="0" err="1">
                <a:latin typeface="Times" charset="0"/>
                <a:ea typeface="Times" charset="0"/>
                <a:cs typeface="Times" charset="0"/>
              </a:rPr>
              <a:t>субакутне</a:t>
            </a:r>
            <a:r>
              <a:rPr lang="mr-IN" sz="2400" dirty="0">
                <a:latin typeface="Times" charset="0"/>
                <a:ea typeface="Times" charset="0"/>
                <a:cs typeface="Times" charset="0"/>
              </a:rPr>
              <a:t> </a:t>
            </a:r>
            <a:r>
              <a:rPr lang="mr-IN" sz="2400" dirty="0" err="1">
                <a:latin typeface="Times" charset="0"/>
                <a:ea typeface="Times" charset="0"/>
                <a:cs typeface="Times" charset="0"/>
              </a:rPr>
              <a:t>и</a:t>
            </a:r>
            <a:r>
              <a:rPr lang="mr-IN" sz="2400" dirty="0">
                <a:latin typeface="Times" charset="0"/>
                <a:ea typeface="Times" charset="0"/>
                <a:cs typeface="Times" charset="0"/>
              </a:rPr>
              <a:t> </a:t>
            </a:r>
            <a:r>
              <a:rPr lang="mr-IN" sz="2400" dirty="0" err="1">
                <a:latin typeface="Times" charset="0"/>
                <a:ea typeface="Times" charset="0"/>
                <a:cs typeface="Times" charset="0"/>
              </a:rPr>
              <a:t>хроничне</a:t>
            </a:r>
            <a:r>
              <a:rPr lang="mr-IN" sz="2400" dirty="0">
                <a:latin typeface="Times" charset="0"/>
                <a:ea typeface="Times" charset="0"/>
                <a:cs typeface="Times" charset="0"/>
              </a:rPr>
              <a:t> (&gt; 6 </a:t>
            </a:r>
            <a:r>
              <a:rPr lang="mr-IN" sz="2400" dirty="0" err="1">
                <a:latin typeface="Times" charset="0"/>
                <a:ea typeface="Times" charset="0"/>
                <a:cs typeface="Times" charset="0"/>
              </a:rPr>
              <a:t>месеци</a:t>
            </a:r>
            <a:r>
              <a:rPr lang="mr-IN" sz="2400" dirty="0">
                <a:latin typeface="Times" charset="0"/>
                <a:ea typeface="Times" charset="0"/>
                <a:cs typeface="Times" charset="0"/>
              </a:rPr>
              <a:t>). </a:t>
            </a:r>
            <a:endParaRPr lang="hr-HR" sz="2400" dirty="0" smtClean="0">
              <a:latin typeface="Times" charset="0"/>
              <a:ea typeface="Times" charset="0"/>
              <a:cs typeface="Times" charset="0"/>
            </a:endParaRPr>
          </a:p>
        </p:txBody>
      </p:sp>
    </p:spTree>
    <p:extLst>
      <p:ext uri="{BB962C8B-B14F-4D97-AF65-F5344CB8AC3E}">
        <p14:creationId xmlns:p14="http://schemas.microsoft.com/office/powerpoint/2010/main" val="51034041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a:xfrm>
            <a:off x="447675" y="1152330"/>
            <a:ext cx="8229600" cy="1143000"/>
          </a:xfrm>
        </p:spPr>
        <p:txBody>
          <a:bodyPr/>
          <a:lstStyle/>
          <a:p>
            <a:r>
              <a:rPr lang="Zyyy" altLang="zh-TW" sz="3200" dirty="0">
                <a:solidFill>
                  <a:schemeClr val="tx1"/>
                </a:solidFill>
                <a:latin typeface="Times" charset="0"/>
                <a:ea typeface="Times" charset="0"/>
                <a:cs typeface="Times" charset="0"/>
              </a:rPr>
              <a:t>Фаза</a:t>
            </a:r>
            <a:r>
              <a:rPr lang="Zyyy" altLang="zh-TW" sz="3200" dirty="0">
                <a:solidFill>
                  <a:schemeClr val="tx1"/>
                </a:solidFill>
                <a:latin typeface="Times" charset="0"/>
                <a:ea typeface="Times" charset="0"/>
                <a:cs typeface="Times" charset="0"/>
              </a:rPr>
              <a:t> </a:t>
            </a:r>
            <a:r>
              <a:rPr lang="Zyyy" altLang="zh-TW" sz="3200" dirty="0">
                <a:solidFill>
                  <a:schemeClr val="tx1"/>
                </a:solidFill>
                <a:latin typeface="Times" charset="0"/>
                <a:ea typeface="Times" charset="0"/>
                <a:cs typeface="Times" charset="0"/>
              </a:rPr>
              <a:t>II</a:t>
            </a:r>
            <a:r>
              <a:rPr lang="en-US" altLang="zh-TW" sz="3200" dirty="0">
                <a:solidFill>
                  <a:schemeClr val="tx1"/>
                </a:solidFill>
                <a:latin typeface="Times" charset="0"/>
                <a:ea typeface="Times" charset="0"/>
                <a:cs typeface="Times" charset="0"/>
              </a:rPr>
              <a:t>: </a:t>
            </a:r>
            <a:r>
              <a:rPr lang="Zyyy" altLang="zh-TW" sz="3200" dirty="0">
                <a:solidFill>
                  <a:schemeClr val="tx1"/>
                </a:solidFill>
                <a:latin typeface="Times" charset="0"/>
                <a:ea typeface="Times" charset="0"/>
                <a:cs typeface="Times" charset="0"/>
              </a:rPr>
              <a:t>Аутоимуно оштећење миокарда</a:t>
            </a:r>
            <a:endParaRPr lang="zh-TW" altLang="en-US" sz="3200" dirty="0">
              <a:solidFill>
                <a:schemeClr val="tx1"/>
              </a:solidFill>
              <a:latin typeface="Times" charset="0"/>
              <a:ea typeface="Times" charset="0"/>
              <a:cs typeface="Times" charset="0"/>
            </a:endParaRPr>
          </a:p>
        </p:txBody>
      </p:sp>
      <p:sp>
        <p:nvSpPr>
          <p:cNvPr id="132099" name="Rectangle 3"/>
          <p:cNvSpPr>
            <a:spLocks noGrp="1" noChangeArrowheads="1"/>
          </p:cNvSpPr>
          <p:nvPr>
            <p:ph type="body" idx="1"/>
          </p:nvPr>
        </p:nvSpPr>
        <p:spPr>
          <a:xfrm>
            <a:off x="323528" y="2708920"/>
            <a:ext cx="8688625" cy="3266526"/>
          </a:xfrm>
        </p:spPr>
        <p:txBody>
          <a:bodyPr/>
          <a:lstStyle/>
          <a:p>
            <a:pPr marL="0" indent="0">
              <a:lnSpc>
                <a:spcPct val="90000"/>
              </a:lnSpc>
              <a:buNone/>
            </a:pPr>
            <a:r>
              <a:rPr lang="Zyyy" altLang="zh-TW" sz="2400" dirty="0">
                <a:latin typeface="Times" charset="0"/>
                <a:ea typeface="Times" charset="0"/>
                <a:cs typeface="Times" charset="0"/>
              </a:rPr>
              <a:t>Локално ослобађање </a:t>
            </a:r>
            <a:r>
              <a:rPr lang="hr-HR" altLang="zh-TW" sz="2400" dirty="0" err="1" smtClean="0">
                <a:latin typeface="Times" charset="0"/>
                <a:ea typeface="Times" charset="0"/>
                <a:cs typeface="Times" charset="0"/>
              </a:rPr>
              <a:t>проинфламаторних</a:t>
            </a:r>
            <a:r>
              <a:rPr lang="hr-HR" altLang="zh-TW" sz="2400" dirty="0" smtClean="0">
                <a:latin typeface="Times" charset="0"/>
                <a:ea typeface="Times" charset="0"/>
                <a:cs typeface="Times" charset="0"/>
              </a:rPr>
              <a:t> </a:t>
            </a:r>
            <a:r>
              <a:rPr lang="hr-HR" altLang="zh-TW" sz="2400" dirty="0" err="1" smtClean="0">
                <a:latin typeface="Times" charset="0"/>
                <a:ea typeface="Times" charset="0"/>
                <a:cs typeface="Times" charset="0"/>
              </a:rPr>
              <a:t>цитокина</a:t>
            </a:r>
            <a:r>
              <a:rPr lang="en-US" altLang="zh-TW" sz="2400" dirty="0" smtClean="0">
                <a:latin typeface="Times" charset="0"/>
                <a:ea typeface="Times" charset="0"/>
                <a:cs typeface="Times" charset="0"/>
              </a:rPr>
              <a:t>(</a:t>
            </a:r>
            <a:r>
              <a:rPr lang="hr-HR" altLang="zh-TW" sz="2400" dirty="0" smtClean="0">
                <a:latin typeface="Times" charset="0"/>
                <a:ea typeface="Times" charset="0"/>
                <a:cs typeface="Times" charset="0"/>
              </a:rPr>
              <a:t>ИЛ</a:t>
            </a:r>
            <a:r>
              <a:rPr lang="en-US" altLang="zh-TW" sz="2400" dirty="0" smtClean="0">
                <a:latin typeface="Times" charset="0"/>
                <a:ea typeface="Times" charset="0"/>
                <a:cs typeface="Times" charset="0"/>
              </a:rPr>
              <a:t>-1</a:t>
            </a:r>
            <a:r>
              <a:rPr lang="en-US" altLang="zh-TW" sz="2400" dirty="0">
                <a:latin typeface="Times" charset="0"/>
                <a:ea typeface="Times" charset="0"/>
                <a:cs typeface="Times" charset="0"/>
              </a:rPr>
              <a:t>, </a:t>
            </a:r>
            <a:r>
              <a:rPr lang="hr-HR" altLang="zh-TW" sz="2400" dirty="0" smtClean="0">
                <a:latin typeface="Times" charset="0"/>
                <a:ea typeface="Times" charset="0"/>
                <a:cs typeface="Times" charset="0"/>
              </a:rPr>
              <a:t>ИЛ</a:t>
            </a:r>
            <a:r>
              <a:rPr lang="en-US" altLang="zh-TW" sz="2400" dirty="0" smtClean="0">
                <a:latin typeface="Times" charset="0"/>
                <a:ea typeface="Times" charset="0"/>
                <a:cs typeface="Times" charset="0"/>
              </a:rPr>
              <a:t>-2</a:t>
            </a:r>
            <a:r>
              <a:rPr lang="en-US" altLang="zh-TW" sz="2400" dirty="0">
                <a:latin typeface="Times" charset="0"/>
                <a:ea typeface="Times" charset="0"/>
                <a:cs typeface="Times" charset="0"/>
              </a:rPr>
              <a:t>, </a:t>
            </a:r>
            <a:r>
              <a:rPr lang="hr-HR" altLang="zh-TW" sz="2400" dirty="0" smtClean="0">
                <a:latin typeface="Times" charset="0"/>
                <a:ea typeface="Times" charset="0"/>
                <a:cs typeface="Times" charset="0"/>
              </a:rPr>
              <a:t>ИЛ</a:t>
            </a:r>
            <a:r>
              <a:rPr lang="en-US" altLang="zh-TW" sz="2400" dirty="0" smtClean="0">
                <a:latin typeface="Times" charset="0"/>
                <a:ea typeface="Times" charset="0"/>
                <a:cs typeface="Times" charset="0"/>
              </a:rPr>
              <a:t>-6</a:t>
            </a:r>
            <a:r>
              <a:rPr lang="en-US" altLang="zh-TW" sz="2400" dirty="0">
                <a:latin typeface="Times" charset="0"/>
                <a:ea typeface="Times" charset="0"/>
                <a:cs typeface="Times" charset="0"/>
              </a:rPr>
              <a:t>, </a:t>
            </a:r>
            <a:r>
              <a:rPr lang="Zyyy" altLang="zh-TW" sz="2400" dirty="0">
                <a:latin typeface="Times" charset="0"/>
                <a:ea typeface="Times" charset="0"/>
                <a:cs typeface="Times" charset="0"/>
              </a:rPr>
              <a:t>тумор</a:t>
            </a:r>
            <a:r>
              <a:rPr lang="en-US" altLang="zh-TW" sz="2400" dirty="0">
                <a:latin typeface="Times" charset="0"/>
                <a:ea typeface="Times" charset="0"/>
                <a:cs typeface="Times" charset="0"/>
              </a:rPr>
              <a:t> </a:t>
            </a:r>
            <a:r>
              <a:rPr lang="Zyyy" altLang="zh-TW" sz="2400" dirty="0">
                <a:latin typeface="Times" charset="0"/>
                <a:ea typeface="Times" charset="0"/>
                <a:cs typeface="Times" charset="0"/>
              </a:rPr>
              <a:t>некрозис </a:t>
            </a:r>
            <a:r>
              <a:rPr lang="Zyyy" altLang="zh-TW" sz="2400" dirty="0" smtClean="0">
                <a:latin typeface="Times" charset="0"/>
                <a:ea typeface="Times" charset="0"/>
                <a:cs typeface="Times" charset="0"/>
              </a:rPr>
              <a:t>фактор</a:t>
            </a:r>
            <a:r>
              <a:rPr lang="mr-IN" altLang="zh-TW" sz="2400" dirty="0" smtClean="0">
                <a:latin typeface="Times" charset="0"/>
                <a:ea typeface="Times" charset="0"/>
                <a:cs typeface="Times" charset="0"/>
              </a:rPr>
              <a:t>…</a:t>
            </a:r>
            <a:r>
              <a:rPr lang="hr-HR" altLang="zh-TW" sz="2400" dirty="0" smtClean="0">
                <a:latin typeface="Times" charset="0"/>
                <a:ea typeface="Times" charset="0"/>
                <a:cs typeface="Times" charset="0"/>
              </a:rPr>
              <a:t>) </a:t>
            </a:r>
            <a:r>
              <a:rPr lang="hr-HR" altLang="zh-TW" sz="2400" dirty="0" err="1" smtClean="0">
                <a:latin typeface="Times" charset="0"/>
                <a:ea typeface="Times" charset="0"/>
                <a:cs typeface="Times" charset="0"/>
              </a:rPr>
              <a:t>играју</a:t>
            </a:r>
            <a:r>
              <a:rPr lang="hr-HR" altLang="zh-TW" sz="2400" dirty="0" smtClean="0">
                <a:latin typeface="Times" charset="0"/>
                <a:ea typeface="Times" charset="0"/>
                <a:cs typeface="Times" charset="0"/>
              </a:rPr>
              <a:t> </a:t>
            </a:r>
            <a:r>
              <a:rPr lang="hr-HR" altLang="zh-TW" sz="2400" dirty="0" err="1" smtClean="0">
                <a:latin typeface="Times" charset="0"/>
                <a:ea typeface="Times" charset="0"/>
                <a:cs typeface="Times" charset="0"/>
              </a:rPr>
              <a:t>улогу</a:t>
            </a:r>
            <a:r>
              <a:rPr lang="Zyyy" altLang="zh-TW" sz="2400" dirty="0" smtClean="0">
                <a:latin typeface="Times" charset="0"/>
                <a:ea typeface="Times" charset="0"/>
                <a:cs typeface="Times" charset="0"/>
              </a:rPr>
              <a:t> </a:t>
            </a:r>
            <a:r>
              <a:rPr lang="Zyyy" altLang="zh-TW" sz="2400" dirty="0">
                <a:latin typeface="Times" charset="0"/>
                <a:ea typeface="Times" charset="0"/>
                <a:cs typeface="Times" charset="0"/>
              </a:rPr>
              <a:t>у одређивању</a:t>
            </a:r>
            <a:r>
              <a:rPr lang="en-US" altLang="zh-TW" sz="2400" dirty="0">
                <a:latin typeface="Times" charset="0"/>
                <a:ea typeface="Times" charset="0"/>
                <a:cs typeface="Times" charset="0"/>
              </a:rPr>
              <a:t> </a:t>
            </a:r>
            <a:r>
              <a:rPr lang="Zyyy" altLang="zh-TW" sz="2400" dirty="0">
                <a:latin typeface="Times" charset="0"/>
                <a:ea typeface="Times" charset="0"/>
                <a:cs typeface="Times" charset="0"/>
              </a:rPr>
              <a:t>реакције</a:t>
            </a:r>
            <a:r>
              <a:rPr lang="en-US" altLang="zh-TW" sz="2400" dirty="0">
                <a:latin typeface="Times" charset="0"/>
                <a:ea typeface="Times" charset="0"/>
                <a:cs typeface="Times" charset="0"/>
              </a:rPr>
              <a:t> </a:t>
            </a:r>
            <a:r>
              <a:rPr lang="en-US" altLang="zh-TW" sz="2400" dirty="0" err="1">
                <a:latin typeface="Times" charset="0"/>
                <a:ea typeface="Times" charset="0"/>
                <a:cs typeface="Times" charset="0"/>
              </a:rPr>
              <a:t>Т</a:t>
            </a:r>
            <a:r>
              <a:rPr lang="en-US" altLang="zh-TW" sz="2400" dirty="0">
                <a:latin typeface="Times" charset="0"/>
                <a:ea typeface="Times" charset="0"/>
                <a:cs typeface="Times" charset="0"/>
              </a:rPr>
              <a:t>-</a:t>
            </a:r>
            <a:r>
              <a:rPr lang="Zyyy" altLang="zh-TW" sz="2400" dirty="0">
                <a:latin typeface="Times" charset="0"/>
                <a:ea typeface="Times" charset="0"/>
                <a:cs typeface="Times" charset="0"/>
              </a:rPr>
              <a:t>ћелија</a:t>
            </a:r>
            <a:r>
              <a:rPr lang="en-US" altLang="zh-TW" sz="2400" dirty="0">
                <a:latin typeface="Times" charset="0"/>
                <a:ea typeface="Times" charset="0"/>
                <a:cs typeface="Times" charset="0"/>
              </a:rPr>
              <a:t> </a:t>
            </a:r>
            <a:r>
              <a:rPr lang="Zyyy" altLang="zh-TW" sz="2400" dirty="0">
                <a:latin typeface="Times" charset="0"/>
                <a:ea typeface="Times" charset="0"/>
                <a:cs typeface="Times" charset="0"/>
              </a:rPr>
              <a:t>и последичног степена</a:t>
            </a:r>
            <a:r>
              <a:rPr lang="en-US" altLang="zh-TW" sz="2400" dirty="0">
                <a:latin typeface="Times" charset="0"/>
                <a:ea typeface="Times" charset="0"/>
                <a:cs typeface="Times" charset="0"/>
              </a:rPr>
              <a:t> </a:t>
            </a:r>
            <a:r>
              <a:rPr lang="Zyyy" altLang="zh-TW" sz="2400" dirty="0">
                <a:latin typeface="Times" charset="0"/>
                <a:ea typeface="Times" charset="0"/>
                <a:cs typeface="Times" charset="0"/>
              </a:rPr>
              <a:t>аутоимуног</a:t>
            </a:r>
            <a:r>
              <a:rPr lang="en-US" altLang="zh-TW" sz="2400" dirty="0">
                <a:latin typeface="Times" charset="0"/>
                <a:ea typeface="Times" charset="0"/>
                <a:cs typeface="Times" charset="0"/>
              </a:rPr>
              <a:t> </a:t>
            </a:r>
            <a:r>
              <a:rPr lang="Zyyy" altLang="zh-TW" sz="2400" dirty="0">
                <a:latin typeface="Times" charset="0"/>
                <a:ea typeface="Times" charset="0"/>
                <a:cs typeface="Times" charset="0"/>
              </a:rPr>
              <a:t>оштећења</a:t>
            </a:r>
          </a:p>
          <a:p>
            <a:pPr marL="0" indent="0">
              <a:lnSpc>
                <a:spcPct val="90000"/>
              </a:lnSpc>
              <a:buNone/>
            </a:pPr>
            <a:r>
              <a:rPr lang="en-US" altLang="zh-TW" sz="2400" dirty="0">
                <a:latin typeface="Times" charset="0"/>
                <a:ea typeface="Times" charset="0"/>
                <a:cs typeface="Times" charset="0"/>
              </a:rPr>
              <a:t> </a:t>
            </a:r>
          </a:p>
          <a:p>
            <a:pPr marL="0" indent="0">
              <a:lnSpc>
                <a:spcPct val="90000"/>
              </a:lnSpc>
              <a:buNone/>
            </a:pPr>
            <a:r>
              <a:rPr lang="Zyyy" altLang="zh-TW" sz="2400" dirty="0">
                <a:latin typeface="Times" charset="0"/>
                <a:ea typeface="Times" charset="0"/>
                <a:cs typeface="Times" charset="0"/>
              </a:rPr>
              <a:t>Цитокини</a:t>
            </a:r>
            <a:r>
              <a:rPr lang="en-US" altLang="zh-TW" sz="2400" dirty="0">
                <a:latin typeface="Times" charset="0"/>
                <a:ea typeface="Times" charset="0"/>
                <a:cs typeface="Times" charset="0"/>
              </a:rPr>
              <a:t> </a:t>
            </a:r>
            <a:r>
              <a:rPr lang="Zyyy" altLang="zh-TW" sz="2400" dirty="0">
                <a:latin typeface="Times" charset="0"/>
                <a:ea typeface="Times" charset="0"/>
                <a:cs typeface="Times" charset="0"/>
              </a:rPr>
              <a:t>могу изазвати </a:t>
            </a:r>
            <a:r>
              <a:rPr lang="Zyyy" altLang="zh-TW" sz="2400" dirty="0" smtClean="0">
                <a:latin typeface="Times" charset="0"/>
                <a:ea typeface="Times" charset="0"/>
                <a:cs typeface="Times" charset="0"/>
              </a:rPr>
              <a:t>реверзибилн</a:t>
            </a:r>
            <a:r>
              <a:rPr lang="hr-HR" altLang="zh-TW" sz="2400" dirty="0" err="1" smtClean="0">
                <a:latin typeface="Times" charset="0"/>
                <a:ea typeface="Times" charset="0"/>
                <a:cs typeface="Times" charset="0"/>
              </a:rPr>
              <a:t>о</a:t>
            </a:r>
            <a:r>
              <a:rPr lang="hr-HR" altLang="zh-TW" sz="2400" dirty="0" smtClean="0">
                <a:latin typeface="Times" charset="0"/>
                <a:ea typeface="Times" charset="0"/>
                <a:cs typeface="Times" charset="0"/>
              </a:rPr>
              <a:t> </a:t>
            </a:r>
            <a:r>
              <a:rPr lang="hr-HR" altLang="zh-TW" sz="2400" dirty="0" err="1" smtClean="0">
                <a:latin typeface="Times" charset="0"/>
                <a:ea typeface="Times" charset="0"/>
                <a:cs typeface="Times" charset="0"/>
              </a:rPr>
              <a:t>смањење</a:t>
            </a:r>
            <a:r>
              <a:rPr lang="hr-HR" altLang="zh-TW" sz="2400" dirty="0" smtClean="0">
                <a:latin typeface="Times" charset="0"/>
                <a:ea typeface="Times" charset="0"/>
                <a:cs typeface="Times" charset="0"/>
              </a:rPr>
              <a:t> </a:t>
            </a:r>
            <a:r>
              <a:rPr lang="hr-HR" altLang="zh-TW" sz="2400" dirty="0" err="1" smtClean="0">
                <a:latin typeface="Times" charset="0"/>
                <a:ea typeface="Times" charset="0"/>
                <a:cs typeface="Times" charset="0"/>
              </a:rPr>
              <a:t>контрактилности</a:t>
            </a:r>
            <a:r>
              <a:rPr lang="hr-HR" altLang="zh-TW" sz="2400" dirty="0" smtClean="0">
                <a:latin typeface="Times" charset="0"/>
                <a:ea typeface="Times" charset="0"/>
                <a:cs typeface="Times" charset="0"/>
              </a:rPr>
              <a:t> </a:t>
            </a:r>
            <a:r>
              <a:rPr lang="Zyyy" altLang="zh-TW" sz="2400" dirty="0" smtClean="0">
                <a:latin typeface="Times" charset="0"/>
                <a:ea typeface="Times" charset="0"/>
                <a:cs typeface="Times" charset="0"/>
              </a:rPr>
              <a:t>миокард</a:t>
            </a:r>
            <a:r>
              <a:rPr lang="hr-HR" altLang="zh-TW" sz="2400" dirty="0" err="1" smtClean="0">
                <a:latin typeface="Times" charset="0"/>
                <a:ea typeface="Times" charset="0"/>
                <a:cs typeface="Times" charset="0"/>
              </a:rPr>
              <a:t>а</a:t>
            </a:r>
            <a:r>
              <a:rPr lang="Zyyy" altLang="zh-TW" sz="2400" dirty="0" smtClean="0">
                <a:latin typeface="Times" charset="0"/>
                <a:ea typeface="Times" charset="0"/>
                <a:cs typeface="Times" charset="0"/>
              </a:rPr>
              <a:t> без </a:t>
            </a:r>
            <a:r>
              <a:rPr lang="Zyyy" altLang="zh-TW" sz="2400" dirty="0">
                <a:latin typeface="Times" charset="0"/>
                <a:ea typeface="Times" charset="0"/>
                <a:cs typeface="Times" charset="0"/>
              </a:rPr>
              <a:t>узроковања ћелијске </a:t>
            </a:r>
            <a:r>
              <a:rPr lang="Zyyy" altLang="zh-TW" sz="2400" dirty="0" smtClean="0">
                <a:latin typeface="Times" charset="0"/>
                <a:ea typeface="Times" charset="0"/>
                <a:cs typeface="Times" charset="0"/>
              </a:rPr>
              <a:t>смрти</a:t>
            </a:r>
            <a:r>
              <a:rPr lang="hr-HR" altLang="zh-TW" sz="2400" dirty="0" smtClean="0">
                <a:latin typeface="Times" charset="0"/>
                <a:ea typeface="Times" charset="0"/>
                <a:cs typeface="Times" charset="0"/>
              </a:rPr>
              <a:t>.</a:t>
            </a:r>
            <a:endParaRPr lang="zh-TW" altLang="en-US" sz="2400" dirty="0">
              <a:latin typeface="Times" charset="0"/>
              <a:ea typeface="Times" charset="0"/>
              <a:cs typeface="Times" charset="0"/>
            </a:endParaRPr>
          </a:p>
        </p:txBody>
      </p:sp>
      <p:pic>
        <p:nvPicPr>
          <p:cNvPr id="132100" name="Picture 4"/>
          <p:cNvPicPr>
            <a:picLocks noChangeAspect="1" noChangeArrowheads="1"/>
          </p:cNvPicPr>
          <p:nvPr/>
        </p:nvPicPr>
        <p:blipFill>
          <a:blip r:embed="rId2">
            <a:extLst>
              <a:ext uri="{28A0092B-C50C-407E-A947-70E740481C1C}">
                <a14:useLocalDpi xmlns:a14="http://schemas.microsoft.com/office/drawing/2010/main" val="0"/>
              </a:ext>
            </a:extLst>
          </a:blip>
          <a:srcRect l="26923" r="28633" b="82222"/>
          <a:stretch>
            <a:fillRect/>
          </a:stretch>
        </p:blipFill>
        <p:spPr bwMode="auto">
          <a:xfrm>
            <a:off x="2581275" y="152400"/>
            <a:ext cx="39624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63092151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a:xfrm>
            <a:off x="447675" y="980728"/>
            <a:ext cx="8229600" cy="1143000"/>
          </a:xfrm>
        </p:spPr>
        <p:txBody>
          <a:bodyPr/>
          <a:lstStyle/>
          <a:p>
            <a:r>
              <a:rPr lang="Zyyy" altLang="en-US" sz="3200" dirty="0" smtClean="0">
                <a:solidFill>
                  <a:schemeClr val="tx1"/>
                </a:solidFill>
                <a:latin typeface="Times" charset="0"/>
                <a:ea typeface="Times" charset="0"/>
                <a:cs typeface="Times" charset="0"/>
              </a:rPr>
              <a:t>Имунолошки одговор</a:t>
            </a:r>
            <a:endParaRPr lang="Zyyy" altLang="en-US" sz="3200" dirty="0">
              <a:solidFill>
                <a:schemeClr val="tx1"/>
              </a:solidFill>
              <a:latin typeface="Times" charset="0"/>
              <a:ea typeface="Times" charset="0"/>
              <a:cs typeface="Times" charset="0"/>
            </a:endParaRPr>
          </a:p>
        </p:txBody>
      </p:sp>
      <p:sp>
        <p:nvSpPr>
          <p:cNvPr id="142339" name="Rectangle 3"/>
          <p:cNvSpPr>
            <a:spLocks noGrp="1" noChangeArrowheads="1"/>
          </p:cNvSpPr>
          <p:nvPr>
            <p:ph type="body" idx="1"/>
          </p:nvPr>
        </p:nvSpPr>
        <p:spPr>
          <a:xfrm>
            <a:off x="457200" y="2362200"/>
            <a:ext cx="8229600" cy="4343400"/>
          </a:xfrm>
        </p:spPr>
        <p:txBody>
          <a:bodyPr/>
          <a:lstStyle/>
          <a:p>
            <a:pPr>
              <a:lnSpc>
                <a:spcPct val="80000"/>
              </a:lnSpc>
            </a:pPr>
            <a:endParaRPr lang="Zyyy" altLang="en-US" sz="2000" dirty="0">
              <a:latin typeface="Times" charset="0"/>
              <a:ea typeface="Times" charset="0"/>
              <a:cs typeface="Times" charset="0"/>
            </a:endParaRPr>
          </a:p>
          <a:p>
            <a:pPr marL="0" indent="0">
              <a:lnSpc>
                <a:spcPct val="80000"/>
              </a:lnSpc>
              <a:buNone/>
            </a:pPr>
            <a:r>
              <a:rPr lang="hr-HR" altLang="en-US" sz="2000" dirty="0" err="1" smtClean="0">
                <a:latin typeface="Times" charset="0"/>
                <a:ea typeface="Times" charset="0"/>
                <a:cs typeface="Times" charset="0"/>
              </a:rPr>
              <a:t>Сличност</a:t>
            </a:r>
            <a:r>
              <a:rPr lang="hr-HR" altLang="en-US" sz="2000" dirty="0" smtClean="0">
                <a:latin typeface="Times" charset="0"/>
                <a:ea typeface="Times" charset="0"/>
                <a:cs typeface="Times" charset="0"/>
              </a:rPr>
              <a:t> </a:t>
            </a:r>
            <a:r>
              <a:rPr lang="hr-HR" altLang="en-US" sz="2000" dirty="0" err="1" smtClean="0">
                <a:latin typeface="Times" charset="0"/>
                <a:ea typeface="Times" charset="0"/>
                <a:cs typeface="Times" charset="0"/>
              </a:rPr>
              <a:t>интрацелуларних</a:t>
            </a:r>
            <a:r>
              <a:rPr lang="hr-HR" altLang="en-US" sz="2000" dirty="0" smtClean="0">
                <a:latin typeface="Times" charset="0"/>
                <a:ea typeface="Times" charset="0"/>
                <a:cs typeface="Times" charset="0"/>
              </a:rPr>
              <a:t> </a:t>
            </a:r>
            <a:r>
              <a:rPr lang="hr-HR" altLang="en-US" sz="2000" dirty="0" err="1" smtClean="0">
                <a:latin typeface="Times" charset="0"/>
                <a:ea typeface="Times" charset="0"/>
                <a:cs typeface="Times" charset="0"/>
              </a:rPr>
              <a:t>протеина</a:t>
            </a:r>
            <a:r>
              <a:rPr lang="hr-HR" altLang="en-US" sz="2000" dirty="0" smtClean="0">
                <a:latin typeface="Times" charset="0"/>
                <a:ea typeface="Times" charset="0"/>
                <a:cs typeface="Times" charset="0"/>
              </a:rPr>
              <a:t> </a:t>
            </a:r>
            <a:r>
              <a:rPr lang="hr-HR" altLang="en-US" sz="2000" dirty="0" err="1" smtClean="0">
                <a:latin typeface="Times" charset="0"/>
                <a:ea typeface="Times" charset="0"/>
                <a:cs typeface="Times" charset="0"/>
              </a:rPr>
              <a:t>миоцита</a:t>
            </a:r>
            <a:r>
              <a:rPr lang="hr-HR" altLang="en-US" sz="2000" dirty="0" smtClean="0">
                <a:latin typeface="Times" charset="0"/>
                <a:ea typeface="Times" charset="0"/>
                <a:cs typeface="Times" charset="0"/>
              </a:rPr>
              <a:t> </a:t>
            </a:r>
            <a:r>
              <a:rPr lang="hr-HR" altLang="en-US" sz="2000" dirty="0" err="1" smtClean="0">
                <a:latin typeface="Times" charset="0"/>
                <a:ea typeface="Times" charset="0"/>
                <a:cs typeface="Times" charset="0"/>
              </a:rPr>
              <a:t>и</a:t>
            </a:r>
            <a:r>
              <a:rPr lang="hr-HR" altLang="en-US" sz="2000" dirty="0" smtClean="0">
                <a:latin typeface="Times" charset="0"/>
                <a:ea typeface="Times" charset="0"/>
                <a:cs typeface="Times" charset="0"/>
              </a:rPr>
              <a:t> </a:t>
            </a:r>
            <a:r>
              <a:rPr lang="hr-HR" altLang="en-US" sz="2000" dirty="0" err="1" smtClean="0">
                <a:latin typeface="Times" charset="0"/>
                <a:ea typeface="Times" charset="0"/>
                <a:cs typeface="Times" charset="0"/>
              </a:rPr>
              <a:t>протеина</a:t>
            </a:r>
            <a:r>
              <a:rPr lang="hr-HR" altLang="en-US" sz="2000" dirty="0" smtClean="0">
                <a:latin typeface="Times" charset="0"/>
                <a:ea typeface="Times" charset="0"/>
                <a:cs typeface="Times" charset="0"/>
              </a:rPr>
              <a:t> </a:t>
            </a:r>
            <a:r>
              <a:rPr lang="hr-HR" altLang="en-US" sz="2000" dirty="0" err="1" smtClean="0">
                <a:latin typeface="Times" charset="0"/>
                <a:ea typeface="Times" charset="0"/>
                <a:cs typeface="Times" charset="0"/>
              </a:rPr>
              <a:t>вируса</a:t>
            </a:r>
            <a:r>
              <a:rPr lang="Zyyy" altLang="en-US" sz="2000" dirty="0" smtClean="0">
                <a:latin typeface="Times" charset="0"/>
                <a:ea typeface="Times" charset="0"/>
                <a:cs typeface="Times" charset="0"/>
              </a:rPr>
              <a:t> узрок</a:t>
            </a:r>
            <a:r>
              <a:rPr lang="hr-HR" altLang="en-US" sz="2000" dirty="0">
                <a:latin typeface="Times" charset="0"/>
                <a:ea typeface="Times" charset="0"/>
                <a:cs typeface="Times" charset="0"/>
              </a:rPr>
              <a:t> </a:t>
            </a:r>
            <a:r>
              <a:rPr lang="hr-HR" altLang="en-US" sz="2000" dirty="0" err="1" smtClean="0">
                <a:latin typeface="Times" charset="0"/>
                <a:ea typeface="Times" charset="0"/>
                <a:cs typeface="Times" charset="0"/>
              </a:rPr>
              <a:t>је</a:t>
            </a:r>
            <a:r>
              <a:rPr lang="hr-HR" altLang="en-US" sz="2000" dirty="0" smtClean="0">
                <a:latin typeface="Times" charset="0"/>
                <a:ea typeface="Times" charset="0"/>
                <a:cs typeface="Times" charset="0"/>
              </a:rPr>
              <a:t> </a:t>
            </a:r>
            <a:r>
              <a:rPr lang="hr-HR" altLang="en-US" sz="2000" dirty="0" err="1" smtClean="0">
                <a:latin typeface="Times" charset="0"/>
                <a:ea typeface="Times" charset="0"/>
                <a:cs typeface="Times" charset="0"/>
              </a:rPr>
              <a:t>потенцијалне</a:t>
            </a:r>
            <a:r>
              <a:rPr lang="hr-HR" altLang="en-US" sz="2000" dirty="0" smtClean="0">
                <a:latin typeface="Times" charset="0"/>
                <a:ea typeface="Times" charset="0"/>
                <a:cs typeface="Times" charset="0"/>
              </a:rPr>
              <a:t> </a:t>
            </a:r>
            <a:r>
              <a:rPr lang="Zyyy" altLang="en-US" sz="2000" dirty="0" smtClean="0">
                <a:latin typeface="Times" charset="0"/>
                <a:ea typeface="Times" charset="0"/>
                <a:cs typeface="Times" charset="0"/>
              </a:rPr>
              <a:t> </a:t>
            </a:r>
            <a:r>
              <a:rPr lang="hr-HR" altLang="en-US" sz="2000" b="1" u="sng" dirty="0">
                <a:latin typeface="Times" charset="0"/>
                <a:ea typeface="Times" charset="0"/>
                <a:cs typeface="Times" charset="0"/>
              </a:rPr>
              <a:t>м</a:t>
            </a:r>
            <a:r>
              <a:rPr lang="Zyyy" altLang="en-US" sz="2000" b="1" u="sng" dirty="0" smtClean="0">
                <a:latin typeface="Times" charset="0"/>
                <a:ea typeface="Times" charset="0"/>
                <a:cs typeface="Times" charset="0"/>
              </a:rPr>
              <a:t>олекуларне мимикрије</a:t>
            </a:r>
            <a:r>
              <a:rPr lang="Zyyy" altLang="en-US" sz="2000" u="sng" dirty="0" smtClean="0">
                <a:latin typeface="Times" charset="0"/>
                <a:ea typeface="Times" charset="0"/>
                <a:cs typeface="Times" charset="0"/>
              </a:rPr>
              <a:t> која </a:t>
            </a:r>
            <a:r>
              <a:rPr lang="Zyyy" altLang="en-US" sz="2000" u="sng" dirty="0">
                <a:latin typeface="Times" charset="0"/>
                <a:ea typeface="Times" charset="0"/>
                <a:cs typeface="Times" charset="0"/>
              </a:rPr>
              <a:t>усмерава имунолошки одговор ка кардиомиоцитима</a:t>
            </a:r>
            <a:r>
              <a:rPr lang="Zyyy" altLang="en-US" sz="2000" dirty="0">
                <a:latin typeface="Times" charset="0"/>
                <a:ea typeface="Times" charset="0"/>
                <a:cs typeface="Times" charset="0"/>
              </a:rPr>
              <a:t>. </a:t>
            </a:r>
          </a:p>
          <a:p>
            <a:pPr marL="0" indent="0">
              <a:lnSpc>
                <a:spcPct val="80000"/>
              </a:lnSpc>
              <a:buNone/>
            </a:pPr>
            <a:endParaRPr lang="Zyyy" altLang="en-US" sz="2000" dirty="0">
              <a:latin typeface="Times" charset="0"/>
              <a:ea typeface="Times" charset="0"/>
              <a:cs typeface="Times" charset="0"/>
            </a:endParaRPr>
          </a:p>
          <a:p>
            <a:pPr marL="0" indent="0">
              <a:lnSpc>
                <a:spcPct val="80000"/>
              </a:lnSpc>
              <a:buNone/>
            </a:pPr>
            <a:r>
              <a:rPr lang="hr-HR" altLang="en-US" sz="2000" dirty="0" err="1">
                <a:latin typeface="Times" charset="0"/>
                <a:ea typeface="Times" charset="0"/>
                <a:cs typeface="Times" charset="0"/>
              </a:rPr>
              <a:t>М</a:t>
            </a:r>
            <a:r>
              <a:rPr lang="Zyyy" altLang="en-US" sz="2000" dirty="0" smtClean="0">
                <a:latin typeface="Times" charset="0"/>
                <a:ea typeface="Times" charset="0"/>
                <a:cs typeface="Times" charset="0"/>
              </a:rPr>
              <a:t>еханизам </a:t>
            </a:r>
            <a:r>
              <a:rPr lang="Zyyy" altLang="en-US" sz="2000" dirty="0">
                <a:latin typeface="Times" charset="0"/>
                <a:ea typeface="Times" charset="0"/>
                <a:cs typeface="Times" charset="0"/>
              </a:rPr>
              <a:t>акутног и хроничног миокардног оштећења је </a:t>
            </a:r>
            <a:r>
              <a:rPr lang="hr-HR" altLang="en-US" sz="2000" b="1" u="sng" dirty="0">
                <a:latin typeface="Times" charset="0"/>
                <a:ea typeface="Times" charset="0"/>
                <a:cs typeface="Times" charset="0"/>
              </a:rPr>
              <a:t>к</a:t>
            </a:r>
            <a:r>
              <a:rPr lang="Zyyy" altLang="en-US" sz="2000" b="1" u="sng" dirty="0" smtClean="0">
                <a:latin typeface="Times" charset="0"/>
                <a:ea typeface="Times" charset="0"/>
                <a:cs typeface="Times" charset="0"/>
              </a:rPr>
              <a:t>оронарни микроваскуларни спазам</a:t>
            </a:r>
            <a:r>
              <a:rPr lang="Zyyy" altLang="en-US" sz="2000" dirty="0" smtClean="0">
                <a:latin typeface="Times" charset="0"/>
                <a:ea typeface="Times" charset="0"/>
                <a:cs typeface="Times" charset="0"/>
              </a:rPr>
              <a:t>, </a:t>
            </a:r>
            <a:r>
              <a:rPr lang="Zyyy" altLang="en-US" sz="2000" dirty="0">
                <a:latin typeface="Times" charset="0"/>
                <a:ea typeface="Times" charset="0"/>
                <a:cs typeface="Times" charset="0"/>
              </a:rPr>
              <a:t>што доводи до некрозе миоцита, фиброзе, калцификације и коначно до </a:t>
            </a:r>
            <a:r>
              <a:rPr lang="hr-HR" altLang="en-US" sz="2000" dirty="0" err="1" smtClean="0">
                <a:latin typeface="Times" charset="0"/>
                <a:ea typeface="Times" charset="0"/>
                <a:cs typeface="Times" charset="0"/>
              </a:rPr>
              <a:t>дилатације</a:t>
            </a:r>
            <a:r>
              <a:rPr lang="hr-HR" altLang="en-US" sz="2000" dirty="0" smtClean="0">
                <a:latin typeface="Times" charset="0"/>
                <a:ea typeface="Times" charset="0"/>
                <a:cs typeface="Times" charset="0"/>
              </a:rPr>
              <a:t> </a:t>
            </a:r>
            <a:r>
              <a:rPr lang="Zyyy" altLang="en-US" sz="2000" dirty="0" smtClean="0">
                <a:latin typeface="Times" charset="0"/>
                <a:ea typeface="Times" charset="0"/>
                <a:cs typeface="Times" charset="0"/>
              </a:rPr>
              <a:t>ср</a:t>
            </a:r>
            <a:r>
              <a:rPr lang="hr-HR" altLang="en-US" sz="2000" dirty="0" err="1" smtClean="0">
                <a:latin typeface="Times" charset="0"/>
                <a:ea typeface="Times" charset="0"/>
                <a:cs typeface="Times" charset="0"/>
              </a:rPr>
              <a:t>чаних</a:t>
            </a:r>
            <a:r>
              <a:rPr lang="hr-HR" altLang="en-US" sz="2000" dirty="0" smtClean="0">
                <a:latin typeface="Times" charset="0"/>
                <a:ea typeface="Times" charset="0"/>
                <a:cs typeface="Times" charset="0"/>
              </a:rPr>
              <a:t> </a:t>
            </a:r>
            <a:r>
              <a:rPr lang="hr-HR" altLang="en-US" sz="2000" dirty="0" err="1" smtClean="0">
                <a:latin typeface="Times" charset="0"/>
                <a:ea typeface="Times" charset="0"/>
                <a:cs typeface="Times" charset="0"/>
              </a:rPr>
              <a:t>шупљина</a:t>
            </a:r>
            <a:r>
              <a:rPr lang="hr-HR" altLang="en-US" sz="2000" dirty="0" smtClean="0">
                <a:latin typeface="Times" charset="0"/>
                <a:ea typeface="Times" charset="0"/>
                <a:cs typeface="Times" charset="0"/>
              </a:rPr>
              <a:t>.</a:t>
            </a:r>
            <a:r>
              <a:rPr lang="Zyyy" altLang="en-US" sz="2000" dirty="0" smtClean="0">
                <a:latin typeface="Times" charset="0"/>
                <a:ea typeface="Times" charset="0"/>
                <a:cs typeface="Times" charset="0"/>
              </a:rPr>
              <a:t> </a:t>
            </a:r>
            <a:endParaRPr lang="Zyyy" altLang="en-US" sz="2000" dirty="0">
              <a:latin typeface="Times" charset="0"/>
              <a:ea typeface="Times" charset="0"/>
              <a:cs typeface="Times" charset="0"/>
            </a:endParaRPr>
          </a:p>
          <a:p>
            <a:pPr>
              <a:lnSpc>
                <a:spcPct val="80000"/>
              </a:lnSpc>
              <a:buFontTx/>
              <a:buNone/>
            </a:pPr>
            <a:endParaRPr lang="Zyyy" altLang="en-US" sz="2000" dirty="0">
              <a:latin typeface="Times" charset="0"/>
              <a:ea typeface="Times" charset="0"/>
              <a:cs typeface="Times" charset="0"/>
            </a:endParaRPr>
          </a:p>
        </p:txBody>
      </p:sp>
      <p:pic>
        <p:nvPicPr>
          <p:cNvPr id="142340" name="Picture 4"/>
          <p:cNvPicPr>
            <a:picLocks noChangeAspect="1" noChangeArrowheads="1"/>
          </p:cNvPicPr>
          <p:nvPr/>
        </p:nvPicPr>
        <p:blipFill>
          <a:blip r:embed="rId2">
            <a:extLst>
              <a:ext uri="{28A0092B-C50C-407E-A947-70E740481C1C}">
                <a14:useLocalDpi xmlns:a14="http://schemas.microsoft.com/office/drawing/2010/main" val="0"/>
              </a:ext>
            </a:extLst>
          </a:blip>
          <a:srcRect l="26923" r="28633" b="82222"/>
          <a:stretch>
            <a:fillRect/>
          </a:stretch>
        </p:blipFill>
        <p:spPr bwMode="auto">
          <a:xfrm>
            <a:off x="2581275" y="152400"/>
            <a:ext cx="39624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41659868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a:xfrm>
            <a:off x="447675" y="980728"/>
            <a:ext cx="8229600" cy="1143000"/>
          </a:xfrm>
        </p:spPr>
        <p:txBody>
          <a:bodyPr/>
          <a:lstStyle/>
          <a:p>
            <a:r>
              <a:rPr lang="Zyyy" altLang="zh-TW" sz="3200" dirty="0">
                <a:solidFill>
                  <a:schemeClr val="tx1"/>
                </a:solidFill>
                <a:latin typeface="Times" charset="0"/>
                <a:ea typeface="Times" charset="0"/>
                <a:cs typeface="Times" charset="0"/>
              </a:rPr>
              <a:t>Фаза</a:t>
            </a:r>
            <a:r>
              <a:rPr lang="en-US" altLang="zh-TW" sz="3200" dirty="0">
                <a:solidFill>
                  <a:schemeClr val="tx1"/>
                </a:solidFill>
                <a:latin typeface="Times" charset="0"/>
                <a:ea typeface="Times" charset="0"/>
                <a:cs typeface="Times" charset="0"/>
              </a:rPr>
              <a:t> 3:  </a:t>
            </a:r>
            <a:r>
              <a:rPr lang="hr-HR" altLang="zh-TW" sz="3200" dirty="0">
                <a:solidFill>
                  <a:schemeClr val="tx1"/>
                </a:solidFill>
                <a:latin typeface="Times" charset="0"/>
                <a:ea typeface="Times" charset="0"/>
                <a:cs typeface="Times" charset="0"/>
              </a:rPr>
              <a:t>д</a:t>
            </a:r>
            <a:r>
              <a:rPr lang="Zyyy" altLang="zh-TW" sz="3200" dirty="0" smtClean="0">
                <a:solidFill>
                  <a:schemeClr val="tx1"/>
                </a:solidFill>
                <a:latin typeface="Times" charset="0"/>
                <a:ea typeface="Times" charset="0"/>
                <a:cs typeface="Times" charset="0"/>
              </a:rPr>
              <a:t>илата</a:t>
            </a:r>
            <a:r>
              <a:rPr lang="hr-HR" altLang="zh-TW" sz="3200" dirty="0" err="1" smtClean="0">
                <a:solidFill>
                  <a:schemeClr val="tx1"/>
                </a:solidFill>
                <a:latin typeface="Times" charset="0"/>
                <a:ea typeface="Times" charset="0"/>
                <a:cs typeface="Times" charset="0"/>
              </a:rPr>
              <a:t>тивна</a:t>
            </a:r>
            <a:r>
              <a:rPr lang="Zyyy" altLang="zh-TW" sz="3200" dirty="0" smtClean="0">
                <a:solidFill>
                  <a:schemeClr val="tx1"/>
                </a:solidFill>
                <a:latin typeface="Times" charset="0"/>
                <a:ea typeface="Times" charset="0"/>
                <a:cs typeface="Times" charset="0"/>
              </a:rPr>
              <a:t> </a:t>
            </a:r>
            <a:r>
              <a:rPr lang="Zyyy" altLang="zh-TW" sz="3200" dirty="0">
                <a:solidFill>
                  <a:schemeClr val="tx1"/>
                </a:solidFill>
                <a:latin typeface="Times" charset="0"/>
                <a:ea typeface="Times" charset="0"/>
                <a:cs typeface="Times" charset="0"/>
              </a:rPr>
              <a:t>кардиомиопатија</a:t>
            </a:r>
            <a:endParaRPr lang="zh-TW" altLang="en-US" sz="3200" dirty="0">
              <a:solidFill>
                <a:schemeClr val="tx1"/>
              </a:solidFill>
              <a:latin typeface="Times" charset="0"/>
              <a:ea typeface="Times" charset="0"/>
              <a:cs typeface="Times" charset="0"/>
            </a:endParaRPr>
          </a:p>
        </p:txBody>
      </p:sp>
      <p:sp>
        <p:nvSpPr>
          <p:cNvPr id="134147" name="Rectangle 3"/>
          <p:cNvSpPr>
            <a:spLocks noGrp="1" noChangeArrowheads="1"/>
          </p:cNvSpPr>
          <p:nvPr>
            <p:ph type="body" idx="1"/>
          </p:nvPr>
        </p:nvSpPr>
        <p:spPr>
          <a:xfrm>
            <a:off x="447675" y="2147527"/>
            <a:ext cx="8229600" cy="3657600"/>
          </a:xfrm>
        </p:spPr>
        <p:txBody>
          <a:bodyPr/>
          <a:lstStyle/>
          <a:p>
            <a:pPr marL="0" indent="0">
              <a:lnSpc>
                <a:spcPct val="90000"/>
              </a:lnSpc>
              <a:buNone/>
            </a:pPr>
            <a:r>
              <a:rPr lang="Zyyy" altLang="zh-TW" sz="2400" dirty="0">
                <a:latin typeface="Times" charset="0"/>
                <a:ea typeface="Times" charset="0"/>
                <a:cs typeface="Times" charset="0"/>
              </a:rPr>
              <a:t>Вируси могу директно изазвати</a:t>
            </a:r>
            <a:r>
              <a:rPr lang="en-US" altLang="zh-TW" sz="2400" dirty="0">
                <a:latin typeface="Times" charset="0"/>
                <a:ea typeface="Times" charset="0"/>
                <a:cs typeface="Times" charset="0"/>
              </a:rPr>
              <a:t> </a:t>
            </a:r>
            <a:r>
              <a:rPr lang="Zyyy" altLang="zh-TW" sz="2400" dirty="0" smtClean="0">
                <a:latin typeface="Times" charset="0"/>
                <a:ea typeface="Times" charset="0"/>
                <a:cs typeface="Times" charset="0"/>
              </a:rPr>
              <a:t>апоптозу</a:t>
            </a:r>
            <a:r>
              <a:rPr lang="hr-HR" altLang="zh-TW" sz="2400" dirty="0" smtClean="0">
                <a:latin typeface="Times" charset="0"/>
                <a:ea typeface="Times" charset="0"/>
                <a:cs typeface="Times" charset="0"/>
              </a:rPr>
              <a:t> </a:t>
            </a:r>
            <a:r>
              <a:rPr lang="hr-HR" altLang="zh-TW" sz="2400" dirty="0" err="1" smtClean="0">
                <a:latin typeface="Times" charset="0"/>
                <a:ea typeface="Times" charset="0"/>
                <a:cs typeface="Times" charset="0"/>
              </a:rPr>
              <a:t>миоцита</a:t>
            </a:r>
            <a:r>
              <a:rPr lang="hr-HR" altLang="zh-TW" sz="2400" dirty="0" smtClean="0">
                <a:latin typeface="Times" charset="0"/>
                <a:ea typeface="Times" charset="0"/>
                <a:cs typeface="Times" charset="0"/>
              </a:rPr>
              <a:t>(</a:t>
            </a:r>
            <a:r>
              <a:rPr lang="hr-HR" altLang="zh-TW" sz="2400" dirty="0" err="1" smtClean="0">
                <a:latin typeface="Times" charset="0"/>
                <a:ea typeface="Times" charset="0"/>
                <a:cs typeface="Times" charset="0"/>
              </a:rPr>
              <a:t>директно</a:t>
            </a:r>
            <a:r>
              <a:rPr lang="hr-HR" altLang="zh-TW" sz="2400" dirty="0" smtClean="0">
                <a:latin typeface="Times" charset="0"/>
                <a:ea typeface="Times" charset="0"/>
                <a:cs typeface="Times" charset="0"/>
              </a:rPr>
              <a:t> </a:t>
            </a:r>
            <a:r>
              <a:rPr lang="hr-HR" altLang="zh-TW" sz="2400" dirty="0" err="1" smtClean="0">
                <a:latin typeface="Times" charset="0"/>
                <a:ea typeface="Times" charset="0"/>
                <a:cs typeface="Times" charset="0"/>
              </a:rPr>
              <a:t>цитотоксично</a:t>
            </a:r>
            <a:r>
              <a:rPr lang="hr-HR" altLang="zh-TW" sz="2400" dirty="0" smtClean="0">
                <a:latin typeface="Times" charset="0"/>
                <a:ea typeface="Times" charset="0"/>
                <a:cs typeface="Times" charset="0"/>
              </a:rPr>
              <a:t> </a:t>
            </a:r>
            <a:r>
              <a:rPr lang="hr-HR" altLang="zh-TW" sz="2400" dirty="0" err="1" smtClean="0">
                <a:latin typeface="Times" charset="0"/>
                <a:ea typeface="Times" charset="0"/>
                <a:cs typeface="Times" charset="0"/>
              </a:rPr>
              <a:t>десјтво</a:t>
            </a:r>
            <a:r>
              <a:rPr lang="hr-HR" altLang="zh-TW" sz="2400" dirty="0" smtClean="0">
                <a:latin typeface="Times" charset="0"/>
                <a:ea typeface="Times" charset="0"/>
                <a:cs typeface="Times" charset="0"/>
              </a:rPr>
              <a:t>)</a:t>
            </a:r>
            <a:r>
              <a:rPr lang="en-US" altLang="zh-TW" sz="2400" dirty="0" smtClean="0">
                <a:latin typeface="Times" charset="0"/>
                <a:ea typeface="Times" charset="0"/>
                <a:cs typeface="Times" charset="0"/>
              </a:rPr>
              <a:t>.</a:t>
            </a:r>
            <a:endParaRPr lang="en-US" altLang="zh-TW" sz="2400" dirty="0">
              <a:latin typeface="Times" charset="0"/>
              <a:ea typeface="Times" charset="0"/>
              <a:cs typeface="Times" charset="0"/>
            </a:endParaRPr>
          </a:p>
          <a:p>
            <a:pPr marL="0" indent="0">
              <a:lnSpc>
                <a:spcPct val="90000"/>
              </a:lnSpc>
              <a:buNone/>
            </a:pPr>
            <a:r>
              <a:rPr lang="Zyyy" altLang="zh-TW" sz="2400" dirty="0">
                <a:latin typeface="Times" charset="0"/>
                <a:ea typeface="Times" charset="0"/>
                <a:cs typeface="Times" charset="0"/>
              </a:rPr>
              <a:t>Током аутоимуне фазе</a:t>
            </a:r>
            <a:r>
              <a:rPr lang="en-US" altLang="zh-TW" sz="2400" dirty="0">
                <a:latin typeface="Times" charset="0"/>
                <a:ea typeface="Times" charset="0"/>
                <a:cs typeface="Times" charset="0"/>
              </a:rPr>
              <a:t>, </a:t>
            </a:r>
            <a:r>
              <a:rPr lang="Zyyy" altLang="zh-TW" sz="2400" dirty="0">
                <a:latin typeface="Times" charset="0"/>
                <a:ea typeface="Times" charset="0"/>
                <a:cs typeface="Times" charset="0"/>
              </a:rPr>
              <a:t>цитокини активирају </a:t>
            </a:r>
            <a:r>
              <a:rPr lang="Zyyy" altLang="zh-TW" sz="2400" dirty="0" smtClean="0">
                <a:latin typeface="Times" charset="0"/>
                <a:ea typeface="Times" charset="0"/>
                <a:cs typeface="Times" charset="0"/>
              </a:rPr>
              <a:t>матри</a:t>
            </a:r>
            <a:r>
              <a:rPr lang="hr-HR" altLang="zh-TW" sz="2400" dirty="0" err="1" smtClean="0">
                <a:latin typeface="Times" charset="0"/>
                <a:ea typeface="Times" charset="0"/>
                <a:cs typeface="Times" charset="0"/>
              </a:rPr>
              <a:t>кс</a:t>
            </a:r>
            <a:r>
              <a:rPr lang="en-US" altLang="zh-TW" sz="2400" dirty="0" smtClean="0">
                <a:latin typeface="Times" charset="0"/>
                <a:ea typeface="Times" charset="0"/>
                <a:cs typeface="Times" charset="0"/>
              </a:rPr>
              <a:t> </a:t>
            </a:r>
            <a:r>
              <a:rPr lang="Zyyy" altLang="zh-TW" sz="2400" dirty="0">
                <a:latin typeface="Times" charset="0"/>
                <a:ea typeface="Times" charset="0"/>
                <a:cs typeface="Times" charset="0"/>
              </a:rPr>
              <a:t>металопротеина</a:t>
            </a:r>
            <a:r>
              <a:rPr lang="Zyyy" altLang="zh-TW" sz="2400" dirty="0">
                <a:latin typeface="Times" charset="0"/>
                <a:ea typeface="Times" charset="0"/>
                <a:cs typeface="Times" charset="0"/>
              </a:rPr>
              <a:t>зу</a:t>
            </a:r>
            <a:r>
              <a:rPr lang="en-US" altLang="zh-TW" sz="2400" dirty="0">
                <a:latin typeface="Times" charset="0"/>
                <a:ea typeface="Times" charset="0"/>
                <a:cs typeface="Times" charset="0"/>
              </a:rPr>
              <a:t>, </a:t>
            </a:r>
            <a:r>
              <a:rPr lang="hr-HR" altLang="zh-TW" sz="2400" dirty="0" err="1" smtClean="0">
                <a:latin typeface="Times" charset="0"/>
                <a:ea typeface="Times" charset="0"/>
                <a:cs typeface="Times" charset="0"/>
              </a:rPr>
              <a:t>које</a:t>
            </a:r>
            <a:r>
              <a:rPr lang="hr-HR" altLang="zh-TW" sz="2400" dirty="0" smtClean="0">
                <a:latin typeface="Times" charset="0"/>
                <a:ea typeface="Times" charset="0"/>
                <a:cs typeface="Times" charset="0"/>
              </a:rPr>
              <a:t> </a:t>
            </a:r>
            <a:r>
              <a:rPr lang="hr-HR" altLang="zh-TW" sz="2400" dirty="0" err="1" smtClean="0">
                <a:latin typeface="Times" charset="0"/>
                <a:ea typeface="Times" charset="0"/>
                <a:cs typeface="Times" charset="0"/>
              </a:rPr>
              <a:t>доприносе</a:t>
            </a:r>
            <a:r>
              <a:rPr lang="hr-HR" altLang="zh-TW" sz="2400" dirty="0" smtClean="0">
                <a:latin typeface="Times" charset="0"/>
                <a:ea typeface="Times" charset="0"/>
                <a:cs typeface="Times" charset="0"/>
              </a:rPr>
              <a:t> </a:t>
            </a:r>
            <a:r>
              <a:rPr lang="hr-HR" altLang="zh-TW" sz="2400" dirty="0" err="1" smtClean="0">
                <a:latin typeface="Times" charset="0"/>
                <a:ea typeface="Times" charset="0"/>
                <a:cs typeface="Times" charset="0"/>
              </a:rPr>
              <a:t>оштећењу</a:t>
            </a:r>
            <a:r>
              <a:rPr lang="hr-HR" altLang="zh-TW" sz="2400" dirty="0" smtClean="0">
                <a:latin typeface="Times" charset="0"/>
                <a:ea typeface="Times" charset="0"/>
                <a:cs typeface="Times" charset="0"/>
              </a:rPr>
              <a:t> </a:t>
            </a:r>
            <a:r>
              <a:rPr lang="hr-HR" altLang="zh-TW" sz="2400" dirty="0" err="1" smtClean="0">
                <a:latin typeface="Times" charset="0"/>
                <a:ea typeface="Times" charset="0"/>
                <a:cs typeface="Times" charset="0"/>
              </a:rPr>
              <a:t>миоцита</a:t>
            </a:r>
            <a:r>
              <a:rPr lang="hr-HR" altLang="zh-TW" sz="2400" dirty="0" smtClean="0">
                <a:latin typeface="Times" charset="0"/>
                <a:ea typeface="Times" charset="0"/>
                <a:cs typeface="Times" charset="0"/>
              </a:rPr>
              <a:t>.</a:t>
            </a:r>
            <a:endParaRPr lang="en-US" altLang="zh-TW" sz="2400" dirty="0">
              <a:latin typeface="Times" charset="0"/>
              <a:ea typeface="Times" charset="0"/>
              <a:cs typeface="Times" charset="0"/>
            </a:endParaRPr>
          </a:p>
          <a:p>
            <a:pPr marL="0" indent="0">
              <a:lnSpc>
                <a:spcPct val="90000"/>
              </a:lnSpc>
              <a:buNone/>
            </a:pPr>
            <a:r>
              <a:rPr lang="Zyyy" altLang="zh-TW" sz="2400" dirty="0">
                <a:latin typeface="Times" charset="0"/>
                <a:ea typeface="Times" charset="0"/>
                <a:cs typeface="Times" charset="0"/>
              </a:rPr>
              <a:t>У каснијим стадијумима</a:t>
            </a:r>
            <a:r>
              <a:rPr lang="en-US" altLang="zh-TW" sz="2400" dirty="0">
                <a:latin typeface="Times" charset="0"/>
                <a:ea typeface="Times" charset="0"/>
                <a:cs typeface="Times" charset="0"/>
              </a:rPr>
              <a:t> </a:t>
            </a:r>
            <a:r>
              <a:rPr lang="Zyyy" altLang="zh-TW" sz="2400" dirty="0">
                <a:latin typeface="Times" charset="0"/>
                <a:ea typeface="Times" charset="0"/>
                <a:cs typeface="Times" charset="0"/>
              </a:rPr>
              <a:t>имуне активације</a:t>
            </a:r>
            <a:r>
              <a:rPr lang="en-US" altLang="zh-TW" sz="2400" dirty="0">
                <a:latin typeface="Times" charset="0"/>
                <a:ea typeface="Times" charset="0"/>
                <a:cs typeface="Times" charset="0"/>
              </a:rPr>
              <a:t>, </a:t>
            </a:r>
            <a:r>
              <a:rPr lang="Zyyy" altLang="zh-TW" sz="2400" dirty="0">
                <a:latin typeface="Times" charset="0"/>
                <a:ea typeface="Times" charset="0"/>
                <a:cs typeface="Times" charset="0"/>
              </a:rPr>
              <a:t>цитокини имају водећу улогу</a:t>
            </a:r>
            <a:r>
              <a:rPr lang="en-US" altLang="zh-TW" sz="2400" dirty="0">
                <a:latin typeface="Times" charset="0"/>
                <a:ea typeface="Times" charset="0"/>
                <a:cs typeface="Times" charset="0"/>
              </a:rPr>
              <a:t> </a:t>
            </a:r>
            <a:r>
              <a:rPr lang="Zyyy" altLang="zh-TW" sz="2400" dirty="0">
                <a:latin typeface="Times" charset="0"/>
                <a:ea typeface="Times" charset="0"/>
                <a:cs typeface="Times" charset="0"/>
              </a:rPr>
              <a:t>у непожељном ремоделовању</a:t>
            </a:r>
            <a:r>
              <a:rPr lang="en-US" altLang="zh-TW" sz="2400" dirty="0">
                <a:latin typeface="Times" charset="0"/>
                <a:ea typeface="Times" charset="0"/>
                <a:cs typeface="Times" charset="0"/>
              </a:rPr>
              <a:t> </a:t>
            </a:r>
            <a:r>
              <a:rPr lang="Zyyy" altLang="zh-TW" sz="2400" dirty="0">
                <a:latin typeface="Times" charset="0"/>
                <a:ea typeface="Times" charset="0"/>
                <a:cs typeface="Times" charset="0"/>
              </a:rPr>
              <a:t>и</a:t>
            </a:r>
            <a:r>
              <a:rPr lang="en-US" altLang="zh-TW" sz="2400" dirty="0">
                <a:latin typeface="Times" charset="0"/>
                <a:ea typeface="Times" charset="0"/>
                <a:cs typeface="Times" charset="0"/>
              </a:rPr>
              <a:t> </a:t>
            </a:r>
            <a:r>
              <a:rPr lang="Zyyy" altLang="zh-TW" sz="2400" dirty="0">
                <a:latin typeface="Times" charset="0"/>
                <a:ea typeface="Times" charset="0"/>
                <a:cs typeface="Times" charset="0"/>
              </a:rPr>
              <a:t>прогресивној срчаној инсуфицијенцији</a:t>
            </a:r>
            <a:r>
              <a:rPr lang="en-US" altLang="zh-TW" sz="2400" dirty="0" smtClean="0">
                <a:latin typeface="Times" charset="0"/>
                <a:ea typeface="Times" charset="0"/>
                <a:cs typeface="Times" charset="0"/>
              </a:rPr>
              <a:t>.</a:t>
            </a:r>
          </a:p>
          <a:p>
            <a:pPr marL="0" indent="0">
              <a:lnSpc>
                <a:spcPct val="90000"/>
              </a:lnSpc>
              <a:buNone/>
            </a:pPr>
            <a:r>
              <a:rPr lang="en-US" altLang="zh-TW" sz="2400" dirty="0" err="1">
                <a:latin typeface="Times" charset="0"/>
                <a:ea typeface="Times" charset="0"/>
                <a:cs typeface="Times" charset="0"/>
              </a:rPr>
              <a:t>К</a:t>
            </a:r>
            <a:r>
              <a:rPr lang="en-US" altLang="zh-TW" sz="2400" dirty="0" err="1" smtClean="0">
                <a:latin typeface="Times" charset="0"/>
                <a:ea typeface="Times" charset="0"/>
                <a:cs typeface="Times" charset="0"/>
              </a:rPr>
              <a:t>ао</a:t>
            </a:r>
            <a:r>
              <a:rPr lang="en-US" altLang="zh-TW" sz="2400" dirty="0" smtClean="0">
                <a:latin typeface="Times" charset="0"/>
                <a:ea typeface="Times" charset="0"/>
                <a:cs typeface="Times" charset="0"/>
              </a:rPr>
              <a:t> </a:t>
            </a:r>
            <a:r>
              <a:rPr lang="en-US" altLang="zh-TW" sz="2400" dirty="0" err="1" smtClean="0">
                <a:latin typeface="Times" charset="0"/>
                <a:ea typeface="Times" charset="0"/>
                <a:cs typeface="Times" charset="0"/>
              </a:rPr>
              <a:t>последица</a:t>
            </a:r>
            <a:r>
              <a:rPr lang="en-US" altLang="zh-TW" sz="2400" dirty="0" smtClean="0">
                <a:latin typeface="Times" charset="0"/>
                <a:ea typeface="Times" charset="0"/>
                <a:cs typeface="Times" charset="0"/>
              </a:rPr>
              <a:t> </a:t>
            </a:r>
            <a:r>
              <a:rPr lang="en-US" altLang="zh-TW" sz="2400" dirty="0" err="1" smtClean="0">
                <a:latin typeface="Times" charset="0"/>
                <a:ea typeface="Times" charset="0"/>
                <a:cs typeface="Times" charset="0"/>
              </a:rPr>
              <a:t>миокардитиса</a:t>
            </a:r>
            <a:r>
              <a:rPr lang="en-US" altLang="zh-TW" sz="2400" dirty="0" smtClean="0">
                <a:latin typeface="Times" charset="0"/>
                <a:ea typeface="Times" charset="0"/>
                <a:cs typeface="Times" charset="0"/>
              </a:rPr>
              <a:t> </a:t>
            </a:r>
            <a:r>
              <a:rPr lang="en-US" altLang="zh-TW" sz="2400" dirty="0" err="1" smtClean="0">
                <a:latin typeface="Times" charset="0"/>
                <a:ea typeface="Times" charset="0"/>
                <a:cs typeface="Times" charset="0"/>
              </a:rPr>
              <a:t>може</a:t>
            </a:r>
            <a:r>
              <a:rPr lang="en-US" altLang="zh-TW" sz="2400" dirty="0" smtClean="0">
                <a:latin typeface="Times" charset="0"/>
                <a:ea typeface="Times" charset="0"/>
                <a:cs typeface="Times" charset="0"/>
              </a:rPr>
              <a:t> </a:t>
            </a:r>
            <a:r>
              <a:rPr lang="en-US" altLang="zh-TW" sz="2400" dirty="0" err="1" smtClean="0">
                <a:latin typeface="Times" charset="0"/>
                <a:ea typeface="Times" charset="0"/>
                <a:cs typeface="Times" charset="0"/>
              </a:rPr>
              <a:t>настати</a:t>
            </a:r>
            <a:r>
              <a:rPr lang="en-US" altLang="zh-TW" sz="2400" dirty="0" smtClean="0">
                <a:latin typeface="Times" charset="0"/>
                <a:ea typeface="Times" charset="0"/>
                <a:cs typeface="Times" charset="0"/>
              </a:rPr>
              <a:t> </a:t>
            </a:r>
            <a:r>
              <a:rPr lang="en-US" altLang="zh-TW" sz="2400" dirty="0" err="1" smtClean="0">
                <a:latin typeface="Times" charset="0"/>
                <a:ea typeface="Times" charset="0"/>
                <a:cs typeface="Times" charset="0"/>
              </a:rPr>
              <a:t>дилатативна</a:t>
            </a:r>
            <a:r>
              <a:rPr lang="en-US" altLang="zh-TW" sz="2400" dirty="0" smtClean="0">
                <a:latin typeface="Times" charset="0"/>
                <a:ea typeface="Times" charset="0"/>
                <a:cs typeface="Times" charset="0"/>
              </a:rPr>
              <a:t> </a:t>
            </a:r>
            <a:r>
              <a:rPr lang="en-US" altLang="zh-TW" sz="2400" dirty="0" err="1" smtClean="0">
                <a:latin typeface="Times" charset="0"/>
                <a:ea typeface="Times" charset="0"/>
                <a:cs typeface="Times" charset="0"/>
              </a:rPr>
              <a:t>кардиомиопатија</a:t>
            </a:r>
            <a:r>
              <a:rPr lang="en-US" altLang="zh-TW" sz="2400" dirty="0" smtClean="0">
                <a:latin typeface="Times" charset="0"/>
                <a:ea typeface="Times" charset="0"/>
                <a:cs typeface="Times" charset="0"/>
              </a:rPr>
              <a:t>.</a:t>
            </a:r>
            <a:endParaRPr lang="en-US" altLang="zh-TW" sz="2400" dirty="0">
              <a:latin typeface="Times" charset="0"/>
              <a:ea typeface="Times" charset="0"/>
              <a:cs typeface="Times" charset="0"/>
            </a:endParaRPr>
          </a:p>
          <a:p>
            <a:pPr>
              <a:lnSpc>
                <a:spcPct val="90000"/>
              </a:lnSpc>
            </a:pPr>
            <a:endParaRPr lang="zh-TW" altLang="en-US" sz="2400" dirty="0">
              <a:latin typeface="Times" charset="0"/>
              <a:ea typeface="Times" charset="0"/>
              <a:cs typeface="Times" charset="0"/>
            </a:endParaRPr>
          </a:p>
        </p:txBody>
      </p:sp>
      <p:pic>
        <p:nvPicPr>
          <p:cNvPr id="134148" name="Picture 4"/>
          <p:cNvPicPr>
            <a:picLocks noChangeAspect="1" noChangeArrowheads="1"/>
          </p:cNvPicPr>
          <p:nvPr/>
        </p:nvPicPr>
        <p:blipFill>
          <a:blip r:embed="rId2">
            <a:extLst>
              <a:ext uri="{28A0092B-C50C-407E-A947-70E740481C1C}">
                <a14:useLocalDpi xmlns:a14="http://schemas.microsoft.com/office/drawing/2010/main" val="0"/>
              </a:ext>
            </a:extLst>
          </a:blip>
          <a:srcRect l="26923" r="28633" b="82222"/>
          <a:stretch>
            <a:fillRect/>
          </a:stretch>
        </p:blipFill>
        <p:spPr bwMode="auto">
          <a:xfrm>
            <a:off x="2581275" y="152400"/>
            <a:ext cx="39624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97737596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45840"/>
            <a:ext cx="8229600" cy="1143000"/>
          </a:xfrm>
        </p:spPr>
        <p:txBody>
          <a:bodyPr/>
          <a:lstStyle/>
          <a:p>
            <a:r>
              <a:rPr lang="en-US" sz="3200" dirty="0" err="1" smtClean="0">
                <a:latin typeface="Times" charset="0"/>
                <a:ea typeface="Times" charset="0"/>
                <a:cs typeface="Times" charset="0"/>
              </a:rPr>
              <a:t>Клиничка</a:t>
            </a:r>
            <a:r>
              <a:rPr lang="en-US" sz="3200" dirty="0" smtClean="0">
                <a:latin typeface="Times" charset="0"/>
                <a:ea typeface="Times" charset="0"/>
                <a:cs typeface="Times" charset="0"/>
              </a:rPr>
              <a:t> </a:t>
            </a:r>
            <a:r>
              <a:rPr lang="en-US" sz="3200" dirty="0" err="1" smtClean="0">
                <a:latin typeface="Times" charset="0"/>
                <a:ea typeface="Times" charset="0"/>
                <a:cs typeface="Times" charset="0"/>
              </a:rPr>
              <a:t>слика</a:t>
            </a:r>
            <a:r>
              <a:rPr lang="en-US" sz="3200" dirty="0" smtClean="0">
                <a:latin typeface="Times" charset="0"/>
                <a:ea typeface="Times" charset="0"/>
                <a:cs typeface="Times" charset="0"/>
              </a:rPr>
              <a:t> </a:t>
            </a:r>
            <a:r>
              <a:rPr lang="en-US" sz="3200" dirty="0" err="1" smtClean="0">
                <a:latin typeface="Times" charset="0"/>
                <a:ea typeface="Times" charset="0"/>
                <a:cs typeface="Times" charset="0"/>
              </a:rPr>
              <a:t>миокардитиса</a:t>
            </a:r>
            <a:endParaRPr lang="en-US" sz="3200" dirty="0">
              <a:latin typeface="Times" charset="0"/>
              <a:ea typeface="Times" charset="0"/>
              <a:cs typeface="Times" charset="0"/>
            </a:endParaRPr>
          </a:p>
        </p:txBody>
      </p:sp>
      <p:sp>
        <p:nvSpPr>
          <p:cNvPr id="3" name="Content Placeholder 2"/>
          <p:cNvSpPr>
            <a:spLocks noGrp="1"/>
          </p:cNvSpPr>
          <p:nvPr>
            <p:ph idx="1"/>
          </p:nvPr>
        </p:nvSpPr>
        <p:spPr>
          <a:xfrm>
            <a:off x="457200" y="1844824"/>
            <a:ext cx="8229600" cy="4525962"/>
          </a:xfrm>
        </p:spPr>
        <p:txBody>
          <a:bodyPr/>
          <a:lstStyle/>
          <a:p>
            <a:pPr marL="0" indent="0">
              <a:buNone/>
            </a:pPr>
            <a:r>
              <a:rPr lang="mr-IN" sz="2400" dirty="0" err="1" smtClean="0">
                <a:latin typeface="Times" charset="0"/>
                <a:ea typeface="Times" charset="0"/>
                <a:cs typeface="Times" charset="0"/>
              </a:rPr>
              <a:t>Уобичајени</a:t>
            </a:r>
            <a:r>
              <a:rPr lang="mr-IN" sz="2400" dirty="0" smtClean="0">
                <a:latin typeface="Times" charset="0"/>
                <a:ea typeface="Times" charset="0"/>
                <a:cs typeface="Times" charset="0"/>
              </a:rPr>
              <a:t> </a:t>
            </a:r>
            <a:r>
              <a:rPr lang="mr-IN" sz="2400" dirty="0" err="1">
                <a:latin typeface="Times" charset="0"/>
                <a:ea typeface="Times" charset="0"/>
                <a:cs typeface="Times" charset="0"/>
              </a:rPr>
              <a:t>симптоми</a:t>
            </a:r>
            <a:r>
              <a:rPr lang="mr-IN" sz="2400" dirty="0">
                <a:latin typeface="Times" charset="0"/>
                <a:ea typeface="Times" charset="0"/>
                <a:cs typeface="Times" charset="0"/>
              </a:rPr>
              <a:t> </a:t>
            </a:r>
            <a:r>
              <a:rPr lang="mr-IN" sz="2400" dirty="0" err="1">
                <a:latin typeface="Times" charset="0"/>
                <a:ea typeface="Times" charset="0"/>
                <a:cs typeface="Times" charset="0"/>
              </a:rPr>
              <a:t>миокардитиса</a:t>
            </a:r>
            <a:r>
              <a:rPr lang="mr-IN" sz="2400" dirty="0">
                <a:latin typeface="Times" charset="0"/>
                <a:ea typeface="Times" charset="0"/>
                <a:cs typeface="Times" charset="0"/>
              </a:rPr>
              <a:t> </a:t>
            </a:r>
            <a:r>
              <a:rPr lang="mr-IN" sz="2400" dirty="0" err="1">
                <a:latin typeface="Times" charset="0"/>
                <a:ea typeface="Times" charset="0"/>
                <a:cs typeface="Times" charset="0"/>
              </a:rPr>
              <a:t>су</a:t>
            </a:r>
            <a:r>
              <a:rPr lang="mr-IN" sz="2400" dirty="0">
                <a:latin typeface="Times" charset="0"/>
                <a:ea typeface="Times" charset="0"/>
                <a:cs typeface="Times" charset="0"/>
              </a:rPr>
              <a:t> </a:t>
            </a:r>
            <a:r>
              <a:rPr lang="mr-IN" sz="2400" dirty="0" err="1">
                <a:latin typeface="Times" charset="0"/>
                <a:ea typeface="Times" charset="0"/>
                <a:cs typeface="Times" charset="0"/>
              </a:rPr>
              <a:t>следећи</a:t>
            </a:r>
            <a:r>
              <a:rPr lang="mr-IN" sz="2400" dirty="0" smtClean="0">
                <a:latin typeface="Times" charset="0"/>
                <a:ea typeface="Times" charset="0"/>
                <a:cs typeface="Times" charset="0"/>
              </a:rPr>
              <a:t>:</a:t>
            </a:r>
            <a:endParaRPr lang="hr-HR" sz="2400" dirty="0" smtClean="0">
              <a:latin typeface="Times" charset="0"/>
              <a:ea typeface="Times" charset="0"/>
              <a:cs typeface="Times" charset="0"/>
            </a:endParaRPr>
          </a:p>
          <a:p>
            <a:pPr marL="0" indent="0">
              <a:buNone/>
            </a:pPr>
            <a:r>
              <a:rPr lang="hr-HR" sz="2400" dirty="0" smtClean="0">
                <a:latin typeface="Times" charset="0"/>
                <a:ea typeface="Times" charset="0"/>
                <a:cs typeface="Times" charset="0"/>
              </a:rPr>
              <a:t>- </a:t>
            </a:r>
            <a:r>
              <a:rPr lang="mr-IN" sz="2400" b="1" dirty="0" err="1" smtClean="0">
                <a:latin typeface="Times" charset="0"/>
                <a:ea typeface="Times" charset="0"/>
                <a:cs typeface="Times" charset="0"/>
              </a:rPr>
              <a:t>благи</a:t>
            </a:r>
            <a:r>
              <a:rPr lang="mr-IN" sz="2400" b="1" dirty="0" smtClean="0">
                <a:latin typeface="Times" charset="0"/>
                <a:ea typeface="Times" charset="0"/>
                <a:cs typeface="Times" charset="0"/>
              </a:rPr>
              <a:t> </a:t>
            </a:r>
            <a:r>
              <a:rPr lang="mr-IN" sz="2400" b="1" dirty="0" err="1">
                <a:latin typeface="Times" charset="0"/>
                <a:ea typeface="Times" charset="0"/>
                <a:cs typeface="Times" charset="0"/>
              </a:rPr>
              <a:t>симптоми</a:t>
            </a:r>
            <a:r>
              <a:rPr lang="mr-IN" sz="2400" b="1" dirty="0">
                <a:latin typeface="Times" charset="0"/>
                <a:ea typeface="Times" charset="0"/>
                <a:cs typeface="Times" charset="0"/>
              </a:rPr>
              <a:t> </a:t>
            </a:r>
            <a:r>
              <a:rPr lang="mr-IN" sz="2400" dirty="0">
                <a:latin typeface="Times" charset="0"/>
                <a:ea typeface="Times" charset="0"/>
                <a:cs typeface="Times" charset="0"/>
              </a:rPr>
              <a:t>(</a:t>
            </a:r>
            <a:r>
              <a:rPr lang="mr-IN" sz="2400" dirty="0" err="1">
                <a:latin typeface="Times" charset="0"/>
                <a:ea typeface="Times" charset="0"/>
                <a:cs typeface="Times" charset="0"/>
              </a:rPr>
              <a:t>палпитације</a:t>
            </a:r>
            <a:r>
              <a:rPr lang="mr-IN" sz="2400" dirty="0">
                <a:latin typeface="Times" charset="0"/>
                <a:ea typeface="Times" charset="0"/>
                <a:cs typeface="Times" charset="0"/>
              </a:rPr>
              <a:t>, </a:t>
            </a:r>
            <a:r>
              <a:rPr lang="hr-HR" sz="2400" dirty="0" err="1" smtClean="0">
                <a:latin typeface="Times" charset="0"/>
                <a:ea typeface="Times" charset="0"/>
                <a:cs typeface="Times" charset="0"/>
              </a:rPr>
              <a:t>нелагодност</a:t>
            </a:r>
            <a:r>
              <a:rPr lang="hr-HR" sz="2400" dirty="0" smtClean="0">
                <a:latin typeface="Times" charset="0"/>
                <a:ea typeface="Times" charset="0"/>
                <a:cs typeface="Times" charset="0"/>
              </a:rPr>
              <a:t> </a:t>
            </a:r>
            <a:r>
              <a:rPr lang="hr-HR" sz="2400" dirty="0" err="1" smtClean="0">
                <a:latin typeface="Times" charset="0"/>
                <a:ea typeface="Times" charset="0"/>
                <a:cs typeface="Times" charset="0"/>
              </a:rPr>
              <a:t>и</a:t>
            </a:r>
            <a:r>
              <a:rPr lang="hr-HR" sz="2400" dirty="0" smtClean="0">
                <a:latin typeface="Times" charset="0"/>
                <a:ea typeface="Times" charset="0"/>
                <a:cs typeface="Times" charset="0"/>
              </a:rPr>
              <a:t> </a:t>
            </a:r>
            <a:r>
              <a:rPr lang="hr-HR" sz="2400" dirty="0" err="1" smtClean="0">
                <a:latin typeface="Times" charset="0"/>
                <a:ea typeface="Times" charset="0"/>
                <a:cs typeface="Times" charset="0"/>
              </a:rPr>
              <a:t>бол</a:t>
            </a:r>
            <a:r>
              <a:rPr lang="hr-HR" sz="2400" dirty="0" smtClean="0">
                <a:latin typeface="Times" charset="0"/>
                <a:ea typeface="Times" charset="0"/>
                <a:cs typeface="Times" charset="0"/>
              </a:rPr>
              <a:t> </a:t>
            </a:r>
            <a:r>
              <a:rPr lang="mr-IN" sz="2400" dirty="0" err="1" smtClean="0">
                <a:latin typeface="Times" charset="0"/>
                <a:ea typeface="Times" charset="0"/>
                <a:cs typeface="Times" charset="0"/>
              </a:rPr>
              <a:t>у</a:t>
            </a:r>
            <a:r>
              <a:rPr lang="mr-IN" sz="2400" dirty="0" smtClean="0">
                <a:latin typeface="Times" charset="0"/>
                <a:ea typeface="Times" charset="0"/>
                <a:cs typeface="Times" charset="0"/>
              </a:rPr>
              <a:t> </a:t>
            </a:r>
            <a:r>
              <a:rPr lang="mr-IN" sz="2400" dirty="0" err="1">
                <a:latin typeface="Times" charset="0"/>
                <a:ea typeface="Times" charset="0"/>
                <a:cs typeface="Times" charset="0"/>
              </a:rPr>
              <a:t>грудима</a:t>
            </a:r>
            <a:r>
              <a:rPr lang="mr-IN" sz="2400" dirty="0" smtClean="0">
                <a:latin typeface="Times" charset="0"/>
                <a:ea typeface="Times" charset="0"/>
                <a:cs typeface="Times" charset="0"/>
              </a:rPr>
              <a:t>)</a:t>
            </a:r>
            <a:endParaRPr lang="hr-HR" sz="2400" dirty="0" smtClean="0">
              <a:latin typeface="Times" charset="0"/>
              <a:ea typeface="Times" charset="0"/>
              <a:cs typeface="Times" charset="0"/>
            </a:endParaRPr>
          </a:p>
          <a:p>
            <a:pPr marL="0" indent="0">
              <a:buNone/>
            </a:pPr>
            <a:r>
              <a:rPr lang="hr-HR" sz="2400" dirty="0" smtClean="0">
                <a:latin typeface="Times" charset="0"/>
                <a:ea typeface="Times" charset="0"/>
                <a:cs typeface="Times" charset="0"/>
              </a:rPr>
              <a:t>- </a:t>
            </a:r>
            <a:r>
              <a:rPr lang="mr-IN" sz="2400" b="1" dirty="0" err="1" smtClean="0">
                <a:latin typeface="Times" charset="0"/>
                <a:ea typeface="Times" charset="0"/>
                <a:cs typeface="Times" charset="0"/>
              </a:rPr>
              <a:t>минималне</a:t>
            </a:r>
            <a:r>
              <a:rPr lang="mr-IN" sz="2400" b="1" dirty="0" smtClean="0">
                <a:latin typeface="Times" charset="0"/>
                <a:ea typeface="Times" charset="0"/>
                <a:cs typeface="Times" charset="0"/>
              </a:rPr>
              <a:t> </a:t>
            </a:r>
            <a:r>
              <a:rPr lang="mr-IN" sz="2400" b="1" dirty="0">
                <a:latin typeface="Times" charset="0"/>
                <a:ea typeface="Times" charset="0"/>
                <a:cs typeface="Times" charset="0"/>
              </a:rPr>
              <a:t>ЕКГ </a:t>
            </a:r>
            <a:r>
              <a:rPr lang="mr-IN" sz="2400" b="1" dirty="0" err="1">
                <a:latin typeface="Times" charset="0"/>
                <a:ea typeface="Times" charset="0"/>
                <a:cs typeface="Times" charset="0"/>
              </a:rPr>
              <a:t>абнормалности</a:t>
            </a:r>
            <a:r>
              <a:rPr lang="mr-IN" sz="2400" b="1" dirty="0">
                <a:latin typeface="Times" charset="0"/>
                <a:ea typeface="Times" charset="0"/>
                <a:cs typeface="Times" charset="0"/>
              </a:rPr>
              <a:t> </a:t>
            </a:r>
            <a:r>
              <a:rPr lang="mr-IN" sz="2400" dirty="0">
                <a:latin typeface="Times" charset="0"/>
                <a:ea typeface="Times" charset="0"/>
                <a:cs typeface="Times" charset="0"/>
              </a:rPr>
              <a:t>(СТ-Т </a:t>
            </a:r>
            <a:r>
              <a:rPr lang="mr-IN" sz="2400" dirty="0" err="1">
                <a:latin typeface="Times" charset="0"/>
                <a:ea typeface="Times" charset="0"/>
                <a:cs typeface="Times" charset="0"/>
              </a:rPr>
              <a:t>промене</a:t>
            </a:r>
            <a:r>
              <a:rPr lang="mr-IN" sz="2400" dirty="0">
                <a:latin typeface="Times" charset="0"/>
                <a:ea typeface="Times" charset="0"/>
                <a:cs typeface="Times" charset="0"/>
              </a:rPr>
              <a:t> </a:t>
            </a:r>
            <a:r>
              <a:rPr lang="mr-IN" sz="2400" dirty="0" err="1">
                <a:latin typeface="Times" charset="0"/>
                <a:ea typeface="Times" charset="0"/>
                <a:cs typeface="Times" charset="0"/>
              </a:rPr>
              <a:t>и</a:t>
            </a:r>
            <a:r>
              <a:rPr lang="mr-IN" sz="2400" dirty="0">
                <a:latin typeface="Times" charset="0"/>
                <a:ea typeface="Times" charset="0"/>
                <a:cs typeface="Times" charset="0"/>
              </a:rPr>
              <a:t> </a:t>
            </a:r>
            <a:r>
              <a:rPr lang="hr-HR" sz="2400" dirty="0" err="1" smtClean="0">
                <a:latin typeface="Times" charset="0"/>
                <a:ea typeface="Times" charset="0"/>
                <a:cs typeface="Times" charset="0"/>
              </a:rPr>
              <a:t>сметње</a:t>
            </a:r>
            <a:r>
              <a:rPr lang="hr-HR" sz="2400" dirty="0" smtClean="0">
                <a:latin typeface="Times" charset="0"/>
                <a:ea typeface="Times" charset="0"/>
                <a:cs typeface="Times" charset="0"/>
              </a:rPr>
              <a:t> </a:t>
            </a:r>
            <a:r>
              <a:rPr lang="hr-HR" sz="2400" dirty="0" err="1" smtClean="0">
                <a:latin typeface="Times" charset="0"/>
                <a:ea typeface="Times" charset="0"/>
                <a:cs typeface="Times" charset="0"/>
              </a:rPr>
              <a:t>у</a:t>
            </a:r>
            <a:r>
              <a:rPr lang="hr-HR" sz="2400" dirty="0" smtClean="0">
                <a:latin typeface="Times" charset="0"/>
                <a:ea typeface="Times" charset="0"/>
                <a:cs typeface="Times" charset="0"/>
              </a:rPr>
              <a:t> </a:t>
            </a:r>
            <a:r>
              <a:rPr lang="hr-HR" sz="2400" dirty="0" err="1" smtClean="0">
                <a:latin typeface="Times" charset="0"/>
                <a:ea typeface="Times" charset="0"/>
                <a:cs typeface="Times" charset="0"/>
              </a:rPr>
              <a:t>провођењу</a:t>
            </a:r>
            <a:r>
              <a:rPr lang="hr-HR" sz="2400" dirty="0">
                <a:latin typeface="Times" charset="0"/>
                <a:ea typeface="Times" charset="0"/>
                <a:cs typeface="Times" charset="0"/>
              </a:rPr>
              <a:t>)</a:t>
            </a:r>
            <a:endParaRPr lang="hr-HR" sz="2400" dirty="0" smtClean="0">
              <a:latin typeface="Times" charset="0"/>
              <a:ea typeface="Times" charset="0"/>
              <a:cs typeface="Times" charset="0"/>
            </a:endParaRPr>
          </a:p>
          <a:p>
            <a:pPr marL="0" indent="0">
              <a:buNone/>
            </a:pPr>
            <a:r>
              <a:rPr lang="hr-HR" sz="2400" dirty="0" smtClean="0">
                <a:latin typeface="Times" charset="0"/>
                <a:ea typeface="Times" charset="0"/>
                <a:cs typeface="Times" charset="0"/>
              </a:rPr>
              <a:t>- </a:t>
            </a:r>
            <a:r>
              <a:rPr lang="mr-IN" sz="2400" b="1" dirty="0" err="1" smtClean="0">
                <a:latin typeface="Times" charset="0"/>
                <a:ea typeface="Times" charset="0"/>
                <a:cs typeface="Times" charset="0"/>
              </a:rPr>
              <a:t>значајне</a:t>
            </a:r>
            <a:r>
              <a:rPr lang="mr-IN" sz="2400" b="1" dirty="0" smtClean="0">
                <a:latin typeface="Times" charset="0"/>
                <a:ea typeface="Times" charset="0"/>
                <a:cs typeface="Times" charset="0"/>
              </a:rPr>
              <a:t> </a:t>
            </a:r>
            <a:r>
              <a:rPr lang="mr-IN" sz="2400" b="1" dirty="0" err="1">
                <a:latin typeface="Times" charset="0"/>
                <a:ea typeface="Times" charset="0"/>
                <a:cs typeface="Times" charset="0"/>
              </a:rPr>
              <a:t>аритмије</a:t>
            </a:r>
            <a:r>
              <a:rPr lang="mr-IN" sz="2400" b="1" dirty="0">
                <a:latin typeface="Times" charset="0"/>
                <a:ea typeface="Times" charset="0"/>
                <a:cs typeface="Times" charset="0"/>
              </a:rPr>
              <a:t> </a:t>
            </a:r>
            <a:r>
              <a:rPr lang="mr-IN" sz="2400" dirty="0">
                <a:latin typeface="Times" charset="0"/>
                <a:ea typeface="Times" charset="0"/>
                <a:cs typeface="Times" charset="0"/>
              </a:rPr>
              <a:t>(СВТ, </a:t>
            </a:r>
            <a:r>
              <a:rPr lang="mr-IN" sz="2400" dirty="0" err="1">
                <a:latin typeface="Times" charset="0"/>
                <a:ea typeface="Times" charset="0"/>
                <a:cs typeface="Times" charset="0"/>
              </a:rPr>
              <a:t>комплетни</a:t>
            </a:r>
            <a:r>
              <a:rPr lang="mr-IN" sz="2400" dirty="0">
                <a:latin typeface="Times" charset="0"/>
                <a:ea typeface="Times" charset="0"/>
                <a:cs typeface="Times" charset="0"/>
              </a:rPr>
              <a:t> АВ </a:t>
            </a:r>
            <a:r>
              <a:rPr lang="mr-IN" sz="2400" dirty="0" err="1">
                <a:latin typeface="Times" charset="0"/>
                <a:ea typeface="Times" charset="0"/>
                <a:cs typeface="Times" charset="0"/>
              </a:rPr>
              <a:t>блок</a:t>
            </a:r>
            <a:r>
              <a:rPr lang="mr-IN" sz="2400" dirty="0">
                <a:latin typeface="Times" charset="0"/>
                <a:ea typeface="Times" charset="0"/>
                <a:cs typeface="Times" charset="0"/>
              </a:rPr>
              <a:t>, ВТ, ВФ</a:t>
            </a:r>
            <a:r>
              <a:rPr lang="mr-IN" sz="2400" dirty="0" smtClean="0">
                <a:latin typeface="Times" charset="0"/>
                <a:ea typeface="Times" charset="0"/>
                <a:cs typeface="Times" charset="0"/>
              </a:rPr>
              <a:t>)</a:t>
            </a:r>
            <a:endParaRPr lang="hr-HR" sz="2400" dirty="0" smtClean="0">
              <a:latin typeface="Times" charset="0"/>
              <a:ea typeface="Times" charset="0"/>
              <a:cs typeface="Times" charset="0"/>
            </a:endParaRPr>
          </a:p>
          <a:p>
            <a:pPr marL="0" indent="0">
              <a:buNone/>
            </a:pPr>
            <a:r>
              <a:rPr lang="hr-HR" sz="2400" dirty="0" smtClean="0">
                <a:latin typeface="Times" charset="0"/>
                <a:ea typeface="Times" charset="0"/>
                <a:cs typeface="Times" charset="0"/>
              </a:rPr>
              <a:t>- </a:t>
            </a:r>
            <a:r>
              <a:rPr lang="mr-IN" sz="2400" b="1" dirty="0" err="1" smtClean="0">
                <a:latin typeface="Times" charset="0"/>
                <a:ea typeface="Times" charset="0"/>
                <a:cs typeface="Times" charset="0"/>
              </a:rPr>
              <a:t>синкопе</a:t>
            </a:r>
            <a:r>
              <a:rPr lang="hr-HR" sz="2400" b="1" dirty="0" smtClean="0">
                <a:latin typeface="Times" charset="0"/>
                <a:ea typeface="Times" charset="0"/>
                <a:cs typeface="Times" charset="0"/>
              </a:rPr>
              <a:t>, </a:t>
            </a:r>
            <a:r>
              <a:rPr lang="mr-IN" sz="2400" b="1" dirty="0" err="1" smtClean="0">
                <a:latin typeface="Times" charset="0"/>
                <a:ea typeface="Times" charset="0"/>
                <a:cs typeface="Times" charset="0"/>
              </a:rPr>
              <a:t>изненадна</a:t>
            </a:r>
            <a:r>
              <a:rPr lang="mr-IN" sz="2400" b="1" dirty="0" smtClean="0">
                <a:latin typeface="Times" charset="0"/>
                <a:ea typeface="Times" charset="0"/>
                <a:cs typeface="Times" charset="0"/>
              </a:rPr>
              <a:t> </a:t>
            </a:r>
            <a:r>
              <a:rPr lang="mr-IN" sz="2400" b="1" dirty="0" err="1">
                <a:latin typeface="Times" charset="0"/>
                <a:ea typeface="Times" charset="0"/>
                <a:cs typeface="Times" charset="0"/>
              </a:rPr>
              <a:t>срчана</a:t>
            </a:r>
            <a:r>
              <a:rPr lang="mr-IN" sz="2400" b="1" dirty="0">
                <a:latin typeface="Times" charset="0"/>
                <a:ea typeface="Times" charset="0"/>
                <a:cs typeface="Times" charset="0"/>
              </a:rPr>
              <a:t> </a:t>
            </a:r>
            <a:r>
              <a:rPr lang="mr-IN" sz="2400" b="1" dirty="0" err="1" smtClean="0">
                <a:latin typeface="Times" charset="0"/>
                <a:ea typeface="Times" charset="0"/>
                <a:cs typeface="Times" charset="0"/>
              </a:rPr>
              <a:t>смрт</a:t>
            </a:r>
            <a:endParaRPr lang="hr-HR" sz="2400" b="1" dirty="0" smtClean="0">
              <a:latin typeface="Times" charset="0"/>
              <a:ea typeface="Times" charset="0"/>
              <a:cs typeface="Times" charset="0"/>
            </a:endParaRPr>
          </a:p>
          <a:p>
            <a:pPr>
              <a:buFontTx/>
              <a:buChar char="-"/>
            </a:pPr>
            <a:r>
              <a:rPr lang="mr-IN" sz="2400" b="1" dirty="0" err="1" smtClean="0">
                <a:latin typeface="Times" charset="0"/>
                <a:ea typeface="Times" charset="0"/>
                <a:cs typeface="Times" charset="0"/>
              </a:rPr>
              <a:t>кардиогени</a:t>
            </a:r>
            <a:r>
              <a:rPr lang="mr-IN" sz="2400" b="1" dirty="0" smtClean="0">
                <a:latin typeface="Times" charset="0"/>
                <a:ea typeface="Times" charset="0"/>
                <a:cs typeface="Times" charset="0"/>
              </a:rPr>
              <a:t> </a:t>
            </a:r>
            <a:r>
              <a:rPr lang="mr-IN" sz="2400" b="1" dirty="0" err="1">
                <a:latin typeface="Times" charset="0"/>
                <a:ea typeface="Times" charset="0"/>
                <a:cs typeface="Times" charset="0"/>
              </a:rPr>
              <a:t>шок</a:t>
            </a:r>
            <a:r>
              <a:rPr lang="mr-IN" sz="2400" b="1" dirty="0">
                <a:latin typeface="Times" charset="0"/>
                <a:ea typeface="Times" charset="0"/>
                <a:cs typeface="Times" charset="0"/>
              </a:rPr>
              <a:t> </a:t>
            </a:r>
            <a:r>
              <a:rPr lang="mr-IN" sz="2400" dirty="0" smtClean="0">
                <a:latin typeface="Times" charset="0"/>
                <a:ea typeface="Times" charset="0"/>
                <a:cs typeface="Times" charset="0"/>
              </a:rPr>
              <a:t>(</a:t>
            </a:r>
            <a:r>
              <a:rPr lang="hr-HR" sz="2400" dirty="0" err="1" smtClean="0">
                <a:latin typeface="Times" charset="0"/>
                <a:ea typeface="Times" charset="0"/>
                <a:cs typeface="Times" charset="0"/>
              </a:rPr>
              <a:t>код</a:t>
            </a:r>
            <a:r>
              <a:rPr lang="hr-HR" sz="2400" dirty="0" smtClean="0">
                <a:latin typeface="Times" charset="0"/>
                <a:ea typeface="Times" charset="0"/>
                <a:cs typeface="Times" charset="0"/>
              </a:rPr>
              <a:t> </a:t>
            </a:r>
            <a:r>
              <a:rPr lang="mr-IN" sz="2400" dirty="0" err="1" smtClean="0">
                <a:latin typeface="Times" charset="0"/>
                <a:ea typeface="Times" charset="0"/>
                <a:cs typeface="Times" charset="0"/>
              </a:rPr>
              <a:t>фулминантн</a:t>
            </a:r>
            <a:r>
              <a:rPr lang="hr-HR" sz="2400" dirty="0" err="1" smtClean="0">
                <a:latin typeface="Times" charset="0"/>
                <a:ea typeface="Times" charset="0"/>
                <a:cs typeface="Times" charset="0"/>
              </a:rPr>
              <a:t>ог</a:t>
            </a:r>
            <a:r>
              <a:rPr lang="mr-IN" sz="2400" dirty="0" smtClean="0">
                <a:latin typeface="Times" charset="0"/>
                <a:ea typeface="Times" charset="0"/>
                <a:cs typeface="Times" charset="0"/>
              </a:rPr>
              <a:t> </a:t>
            </a:r>
            <a:r>
              <a:rPr lang="mr-IN" sz="2400" dirty="0" err="1" smtClean="0">
                <a:latin typeface="Times" charset="0"/>
                <a:ea typeface="Times" charset="0"/>
                <a:cs typeface="Times" charset="0"/>
              </a:rPr>
              <a:t>миокардитис</a:t>
            </a:r>
            <a:r>
              <a:rPr lang="hr-HR" sz="2400" dirty="0" err="1" smtClean="0">
                <a:latin typeface="Times" charset="0"/>
                <a:ea typeface="Times" charset="0"/>
                <a:cs typeface="Times" charset="0"/>
              </a:rPr>
              <a:t>а</a:t>
            </a:r>
            <a:r>
              <a:rPr lang="mr-IN" sz="2400" dirty="0" smtClean="0">
                <a:latin typeface="Times" charset="0"/>
                <a:ea typeface="Times" charset="0"/>
                <a:cs typeface="Times" charset="0"/>
              </a:rPr>
              <a:t>)</a:t>
            </a:r>
            <a:endParaRPr lang="hr-HR" sz="2400" dirty="0" smtClean="0">
              <a:latin typeface="Times" charset="0"/>
              <a:ea typeface="Times" charset="0"/>
              <a:cs typeface="Times" charset="0"/>
            </a:endParaRPr>
          </a:p>
          <a:p>
            <a:pPr>
              <a:buFontTx/>
              <a:buChar char="-"/>
            </a:pPr>
            <a:r>
              <a:rPr lang="mr-IN" sz="2400" dirty="0" err="1" smtClean="0">
                <a:latin typeface="Times" charset="0"/>
                <a:ea typeface="Times" charset="0"/>
                <a:cs typeface="Times" charset="0"/>
              </a:rPr>
              <a:t>необјашњива</a:t>
            </a:r>
            <a:r>
              <a:rPr lang="mr-IN" sz="2400" dirty="0" smtClean="0">
                <a:latin typeface="Times" charset="0"/>
                <a:ea typeface="Times" charset="0"/>
                <a:cs typeface="Times" charset="0"/>
              </a:rPr>
              <a:t> </a:t>
            </a:r>
            <a:r>
              <a:rPr lang="mr-IN" sz="2400" b="1" dirty="0" err="1">
                <a:latin typeface="Times" charset="0"/>
                <a:ea typeface="Times" charset="0"/>
                <a:cs typeface="Times" charset="0"/>
              </a:rPr>
              <a:t>срчана</a:t>
            </a:r>
            <a:r>
              <a:rPr lang="mr-IN" sz="2400" b="1" dirty="0">
                <a:latin typeface="Times" charset="0"/>
                <a:ea typeface="Times" charset="0"/>
                <a:cs typeface="Times" charset="0"/>
              </a:rPr>
              <a:t> </a:t>
            </a:r>
            <a:r>
              <a:rPr lang="mr-IN" sz="2400" b="1" dirty="0" err="1" smtClean="0">
                <a:latin typeface="Times" charset="0"/>
                <a:ea typeface="Times" charset="0"/>
                <a:cs typeface="Times" charset="0"/>
              </a:rPr>
              <a:t>слабост</a:t>
            </a:r>
            <a:endParaRPr lang="hr-HR" sz="2400" b="1" dirty="0" smtClean="0">
              <a:latin typeface="Times" charset="0"/>
              <a:ea typeface="Times" charset="0"/>
              <a:cs typeface="Times" charset="0"/>
            </a:endParaRPr>
          </a:p>
          <a:p>
            <a:pPr>
              <a:buFontTx/>
              <a:buChar char="-"/>
            </a:pPr>
            <a:r>
              <a:rPr lang="hr-HR" sz="2400" dirty="0" err="1" smtClean="0">
                <a:latin typeface="Times" charset="0"/>
                <a:ea typeface="Times" charset="0"/>
                <a:cs typeface="Times" charset="0"/>
              </a:rPr>
              <a:t>може</a:t>
            </a:r>
            <a:r>
              <a:rPr lang="hr-HR" sz="2400" dirty="0" smtClean="0">
                <a:latin typeface="Times" charset="0"/>
                <a:ea typeface="Times" charset="0"/>
                <a:cs typeface="Times" charset="0"/>
              </a:rPr>
              <a:t> </a:t>
            </a:r>
            <a:r>
              <a:rPr lang="hr-HR" sz="2400" dirty="0" err="1" smtClean="0">
                <a:latin typeface="Times" charset="0"/>
                <a:ea typeface="Times" charset="0"/>
                <a:cs typeface="Times" charset="0"/>
              </a:rPr>
              <a:t>подсећати</a:t>
            </a:r>
            <a:r>
              <a:rPr lang="hr-HR" sz="2400" dirty="0" smtClean="0">
                <a:latin typeface="Times" charset="0"/>
                <a:ea typeface="Times" charset="0"/>
                <a:cs typeface="Times" charset="0"/>
              </a:rPr>
              <a:t> </a:t>
            </a:r>
            <a:r>
              <a:rPr lang="hr-HR" sz="2400" dirty="0" err="1" smtClean="0">
                <a:latin typeface="Times" charset="0"/>
                <a:ea typeface="Times" charset="0"/>
                <a:cs typeface="Times" charset="0"/>
              </a:rPr>
              <a:t>на</a:t>
            </a:r>
            <a:r>
              <a:rPr lang="hr-HR" sz="2400" dirty="0" smtClean="0">
                <a:latin typeface="Times" charset="0"/>
                <a:ea typeface="Times" charset="0"/>
                <a:cs typeface="Times" charset="0"/>
              </a:rPr>
              <a:t> </a:t>
            </a:r>
            <a:r>
              <a:rPr lang="hr-HR" sz="2400" b="1" dirty="0" smtClean="0">
                <a:latin typeface="Times" charset="0"/>
                <a:ea typeface="Times" charset="0"/>
                <a:cs typeface="Times" charset="0"/>
              </a:rPr>
              <a:t>ИМ-</a:t>
            </a:r>
            <a:r>
              <a:rPr lang="hr-HR" sz="2400" b="1" dirty="0" err="1" smtClean="0">
                <a:latin typeface="Times" charset="0"/>
                <a:ea typeface="Times" charset="0"/>
                <a:cs typeface="Times" charset="0"/>
              </a:rPr>
              <a:t>а</a:t>
            </a:r>
            <a:r>
              <a:rPr lang="hr-HR" sz="2400" b="1" dirty="0" smtClean="0">
                <a:latin typeface="Times" charset="0"/>
                <a:ea typeface="Times" charset="0"/>
                <a:cs typeface="Times" charset="0"/>
              </a:rPr>
              <a:t>, </a:t>
            </a:r>
            <a:r>
              <a:rPr lang="hr-HR" sz="2400" b="1" dirty="0" err="1" smtClean="0">
                <a:latin typeface="Times" charset="0"/>
                <a:ea typeface="Times" charset="0"/>
                <a:cs typeface="Times" charset="0"/>
              </a:rPr>
              <a:t>перикардитис</a:t>
            </a:r>
            <a:r>
              <a:rPr lang="hr-HR" sz="2400" dirty="0" smtClean="0">
                <a:latin typeface="Times" charset="0"/>
                <a:ea typeface="Times" charset="0"/>
                <a:cs typeface="Times" charset="0"/>
              </a:rPr>
              <a:t>, </a:t>
            </a:r>
            <a:r>
              <a:rPr lang="hr-HR" sz="2400" dirty="0" err="1" smtClean="0">
                <a:latin typeface="Times" charset="0"/>
                <a:ea typeface="Times" charset="0"/>
                <a:cs typeface="Times" charset="0"/>
              </a:rPr>
              <a:t>са</a:t>
            </a:r>
            <a:r>
              <a:rPr lang="hr-HR" sz="2400" dirty="0" smtClean="0">
                <a:latin typeface="Times" charset="0"/>
                <a:ea typeface="Times" charset="0"/>
                <a:cs typeface="Times" charset="0"/>
              </a:rPr>
              <a:t> </a:t>
            </a:r>
            <a:r>
              <a:rPr lang="hr-HR" sz="2400" dirty="0" err="1" smtClean="0">
                <a:latin typeface="Times" charset="0"/>
                <a:ea typeface="Times" charset="0"/>
                <a:cs typeface="Times" charset="0"/>
              </a:rPr>
              <a:t>јаким</a:t>
            </a:r>
            <a:r>
              <a:rPr lang="hr-HR" sz="2400" dirty="0" smtClean="0">
                <a:latin typeface="Times" charset="0"/>
                <a:ea typeface="Times" charset="0"/>
                <a:cs typeface="Times" charset="0"/>
              </a:rPr>
              <a:t> </a:t>
            </a:r>
            <a:r>
              <a:rPr lang="hr-HR" sz="2400" dirty="0" err="1" smtClean="0">
                <a:latin typeface="Times" charset="0"/>
                <a:ea typeface="Times" charset="0"/>
                <a:cs typeface="Times" charset="0"/>
              </a:rPr>
              <a:t>болом</a:t>
            </a:r>
            <a:r>
              <a:rPr lang="hr-HR" sz="2400" dirty="0" smtClean="0">
                <a:latin typeface="Times" charset="0"/>
                <a:ea typeface="Times" charset="0"/>
                <a:cs typeface="Times" charset="0"/>
              </a:rPr>
              <a:t> </a:t>
            </a:r>
            <a:r>
              <a:rPr lang="hr-HR" sz="2400" dirty="0" err="1" smtClean="0">
                <a:latin typeface="Times" charset="0"/>
                <a:ea typeface="Times" charset="0"/>
                <a:cs typeface="Times" charset="0"/>
              </a:rPr>
              <a:t>у</a:t>
            </a:r>
            <a:r>
              <a:rPr lang="hr-HR" sz="2400" dirty="0" smtClean="0">
                <a:latin typeface="Times" charset="0"/>
                <a:ea typeface="Times" charset="0"/>
                <a:cs typeface="Times" charset="0"/>
              </a:rPr>
              <a:t> </a:t>
            </a:r>
            <a:r>
              <a:rPr lang="hr-HR" sz="2400" dirty="0" err="1" smtClean="0">
                <a:latin typeface="Times" charset="0"/>
                <a:ea typeface="Times" charset="0"/>
                <a:cs typeface="Times" charset="0"/>
              </a:rPr>
              <a:t>средогруђу</a:t>
            </a:r>
            <a:endParaRPr lang="hr-HR" sz="2400" dirty="0" smtClean="0">
              <a:latin typeface="Times" charset="0"/>
              <a:ea typeface="Times" charset="0"/>
              <a:cs typeface="Times" charset="0"/>
            </a:endParaRPr>
          </a:p>
        </p:txBody>
      </p:sp>
    </p:spTree>
    <p:extLst>
      <p:ext uri="{BB962C8B-B14F-4D97-AF65-F5344CB8AC3E}">
        <p14:creationId xmlns:p14="http://schemas.microsoft.com/office/powerpoint/2010/main" val="186292093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err="1" smtClean="0">
                <a:latin typeface="Times" charset="0"/>
                <a:ea typeface="Times" charset="0"/>
                <a:cs typeface="Times" charset="0"/>
              </a:rPr>
              <a:t>Постављање</a:t>
            </a:r>
            <a:r>
              <a:rPr lang="en-US" sz="3200" dirty="0" smtClean="0">
                <a:latin typeface="Times" charset="0"/>
                <a:ea typeface="Times" charset="0"/>
                <a:cs typeface="Times" charset="0"/>
              </a:rPr>
              <a:t> </a:t>
            </a:r>
            <a:r>
              <a:rPr lang="en-US" sz="3200" dirty="0" err="1" smtClean="0">
                <a:latin typeface="Times" charset="0"/>
                <a:ea typeface="Times" charset="0"/>
                <a:cs typeface="Times" charset="0"/>
              </a:rPr>
              <a:t>дијагнозе</a:t>
            </a:r>
            <a:r>
              <a:rPr lang="en-US" sz="3200" dirty="0" smtClean="0">
                <a:latin typeface="Times" charset="0"/>
                <a:ea typeface="Times" charset="0"/>
                <a:cs typeface="Times" charset="0"/>
              </a:rPr>
              <a:t> </a:t>
            </a:r>
            <a:r>
              <a:rPr lang="en-US" sz="3200" dirty="0" err="1" smtClean="0">
                <a:latin typeface="Times" charset="0"/>
                <a:ea typeface="Times" charset="0"/>
                <a:cs typeface="Times" charset="0"/>
              </a:rPr>
              <a:t>миокардитиса</a:t>
            </a:r>
            <a:endParaRPr lang="en-US" sz="3200" dirty="0">
              <a:latin typeface="Times" charset="0"/>
              <a:ea typeface="Times" charset="0"/>
              <a:cs typeface="Times" charset="0"/>
            </a:endParaRPr>
          </a:p>
        </p:txBody>
      </p:sp>
      <p:sp>
        <p:nvSpPr>
          <p:cNvPr id="3" name="Content Placeholder 2"/>
          <p:cNvSpPr>
            <a:spLocks noGrp="1"/>
          </p:cNvSpPr>
          <p:nvPr>
            <p:ph idx="1"/>
          </p:nvPr>
        </p:nvSpPr>
        <p:spPr/>
        <p:txBody>
          <a:bodyPr/>
          <a:lstStyle/>
          <a:p>
            <a:pPr marL="0" indent="0">
              <a:buNone/>
            </a:pPr>
            <a:r>
              <a:rPr lang="x-none" altLang="en-US" sz="2400" dirty="0">
                <a:latin typeface="Times" charset="0"/>
                <a:ea typeface="Times" charset="0"/>
                <a:cs typeface="Times" charset="0"/>
              </a:rPr>
              <a:t>Потребно је комбиновати: </a:t>
            </a:r>
            <a:endParaRPr lang="hr-HR" altLang="en-US" sz="2400" dirty="0" smtClean="0">
              <a:latin typeface="Times" charset="0"/>
              <a:ea typeface="Times" charset="0"/>
              <a:cs typeface="Times" charset="0"/>
            </a:endParaRPr>
          </a:p>
          <a:p>
            <a:r>
              <a:rPr lang="x-none" altLang="en-US" sz="2400" dirty="0" smtClean="0">
                <a:latin typeface="Times" charset="0"/>
                <a:ea typeface="Times" charset="0"/>
                <a:cs typeface="Times" charset="0"/>
              </a:rPr>
              <a:t>клиничку сумњу</a:t>
            </a:r>
            <a:endParaRPr lang="hr-HR" altLang="en-US" sz="2400" dirty="0" smtClean="0">
              <a:latin typeface="Times" charset="0"/>
              <a:ea typeface="Times" charset="0"/>
              <a:cs typeface="Times" charset="0"/>
            </a:endParaRPr>
          </a:p>
          <a:p>
            <a:r>
              <a:rPr lang="x-none" altLang="en-US" sz="2400" dirty="0" smtClean="0">
                <a:latin typeface="Times" charset="0"/>
                <a:ea typeface="Times" charset="0"/>
                <a:cs typeface="Times" charset="0"/>
              </a:rPr>
              <a:t>клиничке </a:t>
            </a:r>
            <a:r>
              <a:rPr lang="x-none" altLang="en-US" sz="2400" dirty="0">
                <a:latin typeface="Times" charset="0"/>
                <a:ea typeface="Times" charset="0"/>
                <a:cs typeface="Times" charset="0"/>
              </a:rPr>
              <a:t>и лабораторијске </a:t>
            </a:r>
            <a:r>
              <a:rPr lang="x-none" altLang="en-US" sz="2400" dirty="0" smtClean="0">
                <a:latin typeface="Times" charset="0"/>
                <a:ea typeface="Times" charset="0"/>
                <a:cs typeface="Times" charset="0"/>
              </a:rPr>
              <a:t>критеријуме</a:t>
            </a:r>
            <a:endParaRPr lang="hr-HR" altLang="en-US" sz="2400" dirty="0" smtClean="0">
              <a:latin typeface="Times" charset="0"/>
              <a:ea typeface="Times" charset="0"/>
              <a:cs typeface="Times" charset="0"/>
            </a:endParaRPr>
          </a:p>
          <a:p>
            <a:r>
              <a:rPr lang="hr-HR" altLang="en-US" sz="2400" dirty="0" err="1" smtClean="0">
                <a:latin typeface="Times" charset="0"/>
                <a:ea typeface="Times" charset="0"/>
                <a:cs typeface="Times" charset="0"/>
              </a:rPr>
              <a:t>Дијагностичке</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методе</a:t>
            </a:r>
            <a:r>
              <a:rPr lang="hr-HR" altLang="en-US" sz="2400" dirty="0" smtClean="0">
                <a:latin typeface="Times" charset="0"/>
                <a:ea typeface="Times" charset="0"/>
                <a:cs typeface="Times" charset="0"/>
              </a:rPr>
              <a:t>(ТТЕ, ТЕЕ, МР), </a:t>
            </a:r>
            <a:r>
              <a:rPr lang="hr-HR" sz="2400" dirty="0" smtClean="0">
                <a:latin typeface="Times" charset="0"/>
                <a:ea typeface="Times" charset="0"/>
                <a:cs typeface="Times" charset="0"/>
              </a:rPr>
              <a:t>ЕМБ</a:t>
            </a:r>
            <a:r>
              <a:rPr lang="mr-IN" sz="2400" dirty="0" smtClean="0">
                <a:latin typeface="Times" charset="0"/>
                <a:ea typeface="Times" charset="0"/>
                <a:cs typeface="Times" charset="0"/>
              </a:rPr>
              <a:t>…</a:t>
            </a:r>
            <a:endParaRPr lang="en-US" sz="2400" dirty="0"/>
          </a:p>
        </p:txBody>
      </p:sp>
    </p:spTree>
    <p:extLst>
      <p:ext uri="{BB962C8B-B14F-4D97-AF65-F5344CB8AC3E}">
        <p14:creationId xmlns:p14="http://schemas.microsoft.com/office/powerpoint/2010/main" val="158641756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err="1" smtClean="0">
                <a:latin typeface="Times" charset="0"/>
                <a:ea typeface="Times" charset="0"/>
                <a:cs typeface="Times" charset="0"/>
              </a:rPr>
              <a:t>Категорија</a:t>
            </a:r>
            <a:r>
              <a:rPr lang="en-US" sz="3200" dirty="0" smtClean="0">
                <a:latin typeface="Times" charset="0"/>
                <a:ea typeface="Times" charset="0"/>
                <a:cs typeface="Times" charset="0"/>
              </a:rPr>
              <a:t> 1-клинички </a:t>
            </a:r>
            <a:r>
              <a:rPr lang="en-US" sz="3200" dirty="0" err="1" smtClean="0">
                <a:latin typeface="Times" charset="0"/>
                <a:ea typeface="Times" charset="0"/>
                <a:cs typeface="Times" charset="0"/>
              </a:rPr>
              <a:t>налаз</a:t>
            </a:r>
            <a:endParaRPr lang="en-US" sz="3200" dirty="0">
              <a:latin typeface="Times" charset="0"/>
              <a:ea typeface="Times" charset="0"/>
              <a:cs typeface="Times" charset="0"/>
            </a:endParaRPr>
          </a:p>
        </p:txBody>
      </p:sp>
      <p:sp>
        <p:nvSpPr>
          <p:cNvPr id="3" name="Content Placeholder 2"/>
          <p:cNvSpPr>
            <a:spLocks noGrp="1"/>
          </p:cNvSpPr>
          <p:nvPr>
            <p:ph idx="1"/>
          </p:nvPr>
        </p:nvSpPr>
        <p:spPr/>
        <p:txBody>
          <a:bodyPr/>
          <a:lstStyle/>
          <a:p>
            <a:r>
              <a:rPr lang="x-none" altLang="en-US" sz="2400" dirty="0" smtClean="0">
                <a:latin typeface="Times" charset="0"/>
                <a:ea typeface="Times" charset="0"/>
                <a:cs typeface="Times" charset="0"/>
              </a:rPr>
              <a:t>знаци </a:t>
            </a:r>
            <a:r>
              <a:rPr lang="x-none" altLang="en-US" sz="2400" dirty="0">
                <a:latin typeface="Times" charset="0"/>
                <a:ea typeface="Times" charset="0"/>
                <a:cs typeface="Times" charset="0"/>
              </a:rPr>
              <a:t>срчане инсуфицијенције</a:t>
            </a:r>
          </a:p>
          <a:p>
            <a:r>
              <a:rPr lang="hr-HR" altLang="en-US" sz="2400" dirty="0" smtClean="0">
                <a:latin typeface="Times" charset="0"/>
                <a:ea typeface="Times" charset="0"/>
                <a:cs typeface="Times" charset="0"/>
              </a:rPr>
              <a:t>г</a:t>
            </a:r>
            <a:r>
              <a:rPr lang="x-none" altLang="en-US" sz="2400" dirty="0" smtClean="0">
                <a:latin typeface="Times" charset="0"/>
                <a:ea typeface="Times" charset="0"/>
                <a:cs typeface="Times" charset="0"/>
              </a:rPr>
              <a:t>розница/повишена </a:t>
            </a:r>
            <a:r>
              <a:rPr lang="x-none" altLang="en-US" sz="2400" dirty="0">
                <a:latin typeface="Times" charset="0"/>
                <a:ea typeface="Times" charset="0"/>
                <a:cs typeface="Times" charset="0"/>
              </a:rPr>
              <a:t>температура</a:t>
            </a:r>
          </a:p>
          <a:p>
            <a:r>
              <a:rPr lang="hr-HR" altLang="en-US" sz="2400" dirty="0" smtClean="0">
                <a:latin typeface="Times" charset="0"/>
                <a:ea typeface="Times" charset="0"/>
                <a:cs typeface="Times" charset="0"/>
              </a:rPr>
              <a:t>з</a:t>
            </a:r>
            <a:r>
              <a:rPr lang="x-none" altLang="en-US" sz="2400" dirty="0" smtClean="0">
                <a:latin typeface="Times" charset="0"/>
                <a:ea typeface="Times" charset="0"/>
                <a:cs typeface="Times" charset="0"/>
              </a:rPr>
              <a:t>амор</a:t>
            </a:r>
            <a:endParaRPr lang="x-none" altLang="en-US" sz="2400" dirty="0">
              <a:latin typeface="Times" charset="0"/>
              <a:ea typeface="Times" charset="0"/>
              <a:cs typeface="Times" charset="0"/>
            </a:endParaRPr>
          </a:p>
          <a:p>
            <a:r>
              <a:rPr lang="hr-HR" altLang="en-US" sz="2400" dirty="0" smtClean="0">
                <a:latin typeface="Times" charset="0"/>
                <a:ea typeface="Times" charset="0"/>
                <a:cs typeface="Times" charset="0"/>
              </a:rPr>
              <a:t>д</a:t>
            </a:r>
            <a:r>
              <a:rPr lang="x-none" altLang="en-US" sz="2400" dirty="0" smtClean="0">
                <a:latin typeface="Times" charset="0"/>
                <a:ea typeface="Times" charset="0"/>
                <a:cs typeface="Times" charset="0"/>
              </a:rPr>
              <a:t>испнеа </a:t>
            </a:r>
            <a:r>
              <a:rPr lang="x-none" altLang="en-US" sz="2400" dirty="0">
                <a:latin typeface="Times" charset="0"/>
                <a:ea typeface="Times" charset="0"/>
                <a:cs typeface="Times" charset="0"/>
              </a:rPr>
              <a:t>на напор</a:t>
            </a:r>
          </a:p>
          <a:p>
            <a:r>
              <a:rPr lang="hr-HR" altLang="en-US" sz="2400" dirty="0" smtClean="0">
                <a:latin typeface="Times" charset="0"/>
                <a:ea typeface="Times" charset="0"/>
                <a:cs typeface="Times" charset="0"/>
              </a:rPr>
              <a:t>б</a:t>
            </a:r>
            <a:r>
              <a:rPr lang="x-none" altLang="en-US" sz="2400" dirty="0" smtClean="0">
                <a:latin typeface="Times" charset="0"/>
                <a:ea typeface="Times" charset="0"/>
                <a:cs typeface="Times" charset="0"/>
              </a:rPr>
              <a:t>ол </a:t>
            </a:r>
            <a:r>
              <a:rPr lang="x-none" altLang="en-US" sz="2400" dirty="0">
                <a:latin typeface="Times" charset="0"/>
                <a:ea typeface="Times" charset="0"/>
                <a:cs typeface="Times" charset="0"/>
              </a:rPr>
              <a:t>у </a:t>
            </a:r>
            <a:r>
              <a:rPr lang="hr-HR" altLang="en-US" sz="2400" dirty="0" err="1" smtClean="0">
                <a:latin typeface="Times" charset="0"/>
                <a:ea typeface="Times" charset="0"/>
                <a:cs typeface="Times" charset="0"/>
              </a:rPr>
              <a:t>средогруђу</a:t>
            </a:r>
            <a:endParaRPr lang="x-none" altLang="en-US" sz="2400" dirty="0">
              <a:latin typeface="Times" charset="0"/>
              <a:ea typeface="Times" charset="0"/>
              <a:cs typeface="Times" charset="0"/>
            </a:endParaRPr>
          </a:p>
          <a:p>
            <a:r>
              <a:rPr lang="hr-HR" altLang="en-US" sz="2400" dirty="0" err="1" smtClean="0">
                <a:latin typeface="Times" charset="0"/>
                <a:ea typeface="Times" charset="0"/>
                <a:cs typeface="Times" charset="0"/>
              </a:rPr>
              <a:t>палпитације</a:t>
            </a:r>
            <a:endParaRPr lang="x-none" altLang="en-US" sz="2400" dirty="0">
              <a:latin typeface="Times" charset="0"/>
              <a:ea typeface="Times" charset="0"/>
              <a:cs typeface="Times" charset="0"/>
            </a:endParaRPr>
          </a:p>
          <a:p>
            <a:r>
              <a:rPr lang="hr-HR" altLang="en-US" sz="2400" dirty="0" smtClean="0">
                <a:latin typeface="Times" charset="0"/>
                <a:ea typeface="Times" charset="0"/>
                <a:cs typeface="Times" charset="0"/>
              </a:rPr>
              <a:t>п</a:t>
            </a:r>
            <a:r>
              <a:rPr lang="x-none" altLang="en-US" sz="2400" dirty="0" smtClean="0">
                <a:latin typeface="Times" charset="0"/>
                <a:ea typeface="Times" charset="0"/>
                <a:cs typeface="Times" charset="0"/>
              </a:rPr>
              <a:t>ресинкопа </a:t>
            </a:r>
            <a:r>
              <a:rPr lang="x-none" altLang="en-US" sz="2400" dirty="0">
                <a:latin typeface="Times" charset="0"/>
                <a:ea typeface="Times" charset="0"/>
                <a:cs typeface="Times" charset="0"/>
              </a:rPr>
              <a:t>или синкопа</a:t>
            </a:r>
          </a:p>
          <a:p>
            <a:pPr marL="0" marR="0" lvl="0" indent="0" defTabSz="914400" eaLnBrk="1" fontAlgn="auto" latinLnBrk="0" hangingPunct="1">
              <a:lnSpc>
                <a:spcPct val="100000"/>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137079605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44824"/>
            <a:ext cx="8229600" cy="1143000"/>
          </a:xfrm>
        </p:spPr>
        <p:txBody>
          <a:bodyPr/>
          <a:lstStyle/>
          <a:p>
            <a:r>
              <a:rPr lang="en-US" sz="3200" dirty="0" err="1" smtClean="0">
                <a:latin typeface="Times" charset="0"/>
                <a:ea typeface="Times" charset="0"/>
                <a:cs typeface="Times" charset="0"/>
              </a:rPr>
              <a:t>Категорија</a:t>
            </a:r>
            <a:r>
              <a:rPr lang="en-US" sz="3200" dirty="0" smtClean="0">
                <a:latin typeface="Times" charset="0"/>
                <a:ea typeface="Times" charset="0"/>
                <a:cs typeface="Times" charset="0"/>
              </a:rPr>
              <a:t> 2-</a:t>
            </a:r>
            <a:br>
              <a:rPr lang="en-US" sz="3200" dirty="0" smtClean="0">
                <a:latin typeface="Times" charset="0"/>
                <a:ea typeface="Times" charset="0"/>
                <a:cs typeface="Times" charset="0"/>
              </a:rPr>
            </a:br>
            <a:r>
              <a:rPr lang="hr-HR" sz="3200" u="sng" dirty="0" err="1" smtClean="0">
                <a:latin typeface="Times" charset="0"/>
                <a:ea typeface="Times" charset="0"/>
                <a:cs typeface="Times" charset="0"/>
              </a:rPr>
              <a:t>д</a:t>
            </a:r>
            <a:r>
              <a:rPr lang="x-none" altLang="en-US" sz="3200" u="sng" dirty="0" smtClean="0">
                <a:latin typeface="Times" charset="0"/>
                <a:ea typeface="Times" charset="0"/>
                <a:cs typeface="Times" charset="0"/>
              </a:rPr>
              <a:t>окази </a:t>
            </a:r>
            <a:r>
              <a:rPr lang="x-none" altLang="en-US" sz="3200" u="sng" dirty="0">
                <a:latin typeface="Times" charset="0"/>
                <a:ea typeface="Times" charset="0"/>
                <a:cs typeface="Times" charset="0"/>
              </a:rPr>
              <a:t>структурних/функционалних промена срца </a:t>
            </a:r>
            <a:r>
              <a:rPr lang="x-none" altLang="en-US" sz="3200" b="1" u="sng" dirty="0">
                <a:latin typeface="Times" charset="0"/>
                <a:ea typeface="Times" charset="0"/>
                <a:cs typeface="Times" charset="0"/>
              </a:rPr>
              <a:t>у одсуству коронарне исхемије</a:t>
            </a:r>
            <a:r>
              <a:rPr lang="x-none" altLang="en-US" b="1" u="sng" dirty="0">
                <a:latin typeface="Times" charset="0"/>
                <a:ea typeface="Times" charset="0"/>
                <a:cs typeface="Times" charset="0"/>
              </a:rPr>
              <a:t/>
            </a:r>
            <a:br>
              <a:rPr lang="x-none" altLang="en-US" b="1" u="sng" dirty="0">
                <a:latin typeface="Times" charset="0"/>
                <a:ea typeface="Times" charset="0"/>
                <a:cs typeface="Times" charset="0"/>
              </a:rPr>
            </a:br>
            <a:r>
              <a:rPr lang="en-US" dirty="0" smtClean="0"/>
              <a:t> </a:t>
            </a:r>
            <a:endParaRPr lang="en-US" dirty="0"/>
          </a:p>
        </p:txBody>
      </p:sp>
      <p:sp>
        <p:nvSpPr>
          <p:cNvPr id="3" name="Content Placeholder 2"/>
          <p:cNvSpPr>
            <a:spLocks noGrp="1"/>
          </p:cNvSpPr>
          <p:nvPr>
            <p:ph idx="1"/>
          </p:nvPr>
        </p:nvSpPr>
        <p:spPr>
          <a:xfrm>
            <a:off x="457200" y="3717032"/>
            <a:ext cx="8229600" cy="4525962"/>
          </a:xfrm>
        </p:spPr>
        <p:txBody>
          <a:bodyPr/>
          <a:lstStyle/>
          <a:p>
            <a:pPr marL="0" indent="0">
              <a:buNone/>
            </a:pPr>
            <a:r>
              <a:rPr lang="x-none" altLang="en-US" sz="2000" dirty="0" smtClean="0">
                <a:latin typeface="Times" charset="0"/>
                <a:ea typeface="Times" charset="0"/>
                <a:cs typeface="Times" charset="0"/>
              </a:rPr>
              <a:t>Ехокардиографски </a:t>
            </a:r>
            <a:r>
              <a:rPr lang="x-none" altLang="en-US" sz="2000" dirty="0">
                <a:latin typeface="Times" charset="0"/>
                <a:ea typeface="Times" charset="0"/>
                <a:cs typeface="Times" charset="0"/>
              </a:rPr>
              <a:t>налаз</a:t>
            </a:r>
          </a:p>
          <a:p>
            <a:pPr marL="0" indent="0">
              <a:buNone/>
            </a:pPr>
            <a:r>
              <a:rPr lang="x-none" altLang="en-US" sz="2000" dirty="0">
                <a:latin typeface="Times" charset="0"/>
                <a:ea typeface="Times" charset="0"/>
                <a:cs typeface="Times" charset="0"/>
              </a:rPr>
              <a:t>Абнормалности регионалне зидне кинетике</a:t>
            </a:r>
          </a:p>
          <a:p>
            <a:pPr marL="0" indent="0">
              <a:buNone/>
            </a:pPr>
            <a:r>
              <a:rPr lang="x-none" altLang="en-US" sz="2000" dirty="0">
                <a:latin typeface="Times" charset="0"/>
                <a:ea typeface="Times" charset="0"/>
                <a:cs typeface="Times" charset="0"/>
              </a:rPr>
              <a:t>Дилатација срца</a:t>
            </a:r>
          </a:p>
          <a:p>
            <a:pPr marL="0" indent="0">
              <a:buNone/>
            </a:pPr>
            <a:r>
              <a:rPr lang="x-none" altLang="en-US" sz="2000" dirty="0">
                <a:latin typeface="Times" charset="0"/>
                <a:ea typeface="Times" charset="0"/>
                <a:cs typeface="Times" charset="0"/>
              </a:rPr>
              <a:t>Регионална кардијална хипертрофија</a:t>
            </a:r>
          </a:p>
          <a:p>
            <a:pPr marL="0" indent="0">
              <a:buNone/>
            </a:pPr>
            <a:r>
              <a:rPr lang="x-none" altLang="en-US" sz="2000" dirty="0" smtClean="0">
                <a:latin typeface="Times" charset="0"/>
                <a:ea typeface="Times" charset="0"/>
                <a:cs typeface="Times" charset="0"/>
              </a:rPr>
              <a:t>Позитиван </a:t>
            </a:r>
            <a:r>
              <a:rPr lang="x-none" altLang="en-US" sz="2000" dirty="0">
                <a:latin typeface="Times" charset="0"/>
                <a:ea typeface="Times" charset="0"/>
                <a:cs typeface="Times" charset="0"/>
              </a:rPr>
              <a:t>индиум-111 </a:t>
            </a:r>
            <a:r>
              <a:rPr lang="x-none" altLang="en-US" sz="2000" dirty="0" smtClean="0">
                <a:latin typeface="Times" charset="0"/>
                <a:ea typeface="Times" charset="0"/>
                <a:cs typeface="Times" charset="0"/>
              </a:rPr>
              <a:t>антим</a:t>
            </a:r>
            <a:r>
              <a:rPr lang="hr-HR" altLang="en-US" sz="2000" dirty="0" err="1" smtClean="0">
                <a:latin typeface="Times" charset="0"/>
                <a:ea typeface="Times" charset="0"/>
                <a:cs typeface="Times" charset="0"/>
              </a:rPr>
              <a:t>и</a:t>
            </a:r>
            <a:r>
              <a:rPr lang="x-none" altLang="en-US" sz="2000" dirty="0" smtClean="0">
                <a:latin typeface="Times" charset="0"/>
                <a:ea typeface="Times" charset="0"/>
                <a:cs typeface="Times" charset="0"/>
              </a:rPr>
              <a:t>о</a:t>
            </a:r>
            <a:r>
              <a:rPr lang="hr-HR" altLang="en-US" sz="2000" dirty="0" err="1" smtClean="0">
                <a:latin typeface="Times" charset="0"/>
                <a:ea typeface="Times" charset="0"/>
                <a:cs typeface="Times" charset="0"/>
              </a:rPr>
              <a:t>з</a:t>
            </a:r>
            <a:r>
              <a:rPr lang="x-none" altLang="en-US" sz="2000" dirty="0" smtClean="0">
                <a:latin typeface="Times" charset="0"/>
                <a:ea typeface="Times" charset="0"/>
                <a:cs typeface="Times" charset="0"/>
              </a:rPr>
              <a:t>ин </a:t>
            </a:r>
            <a:r>
              <a:rPr lang="x-none" altLang="en-US" sz="2000" dirty="0">
                <a:latin typeface="Times" charset="0"/>
                <a:ea typeface="Times" charset="0"/>
                <a:cs typeface="Times" charset="0"/>
              </a:rPr>
              <a:t>сцинтиграфија</a:t>
            </a:r>
          </a:p>
          <a:p>
            <a:pPr marL="0" indent="0">
              <a:buNone/>
            </a:pPr>
            <a:r>
              <a:rPr lang="hr-HR" altLang="en-US" sz="2000" dirty="0" err="1" smtClean="0">
                <a:latin typeface="Times" charset="0"/>
                <a:ea typeface="Times" charset="0"/>
                <a:cs typeface="Times" charset="0"/>
              </a:rPr>
              <a:t>Коронарографија-</a:t>
            </a:r>
            <a:r>
              <a:rPr lang="hr-HR" altLang="en-US" sz="2000" dirty="0" err="1">
                <a:latin typeface="Times" charset="0"/>
                <a:ea typeface="Times" charset="0"/>
                <a:cs typeface="Times" charset="0"/>
              </a:rPr>
              <a:t>н</a:t>
            </a:r>
            <a:r>
              <a:rPr lang="x-none" altLang="en-US" sz="2000" dirty="0" smtClean="0">
                <a:latin typeface="Times" charset="0"/>
                <a:ea typeface="Times" charset="0"/>
                <a:cs typeface="Times" charset="0"/>
              </a:rPr>
              <a:t>ормалан </a:t>
            </a:r>
            <a:r>
              <a:rPr lang="x-none" altLang="en-US" sz="2000" dirty="0">
                <a:latin typeface="Times" charset="0"/>
                <a:ea typeface="Times" charset="0"/>
                <a:cs typeface="Times" charset="0"/>
              </a:rPr>
              <a:t>налаз на коронарним артеријама</a:t>
            </a:r>
          </a:p>
          <a:p>
            <a:pPr marL="0" marR="0" lvl="0" indent="0" defTabSz="914400" eaLnBrk="1" fontAlgn="auto" latinLnBrk="0" hangingPunct="1">
              <a:lnSpc>
                <a:spcPct val="100000"/>
              </a:lnSpc>
              <a:spcBef>
                <a:spcPts val="0"/>
              </a:spcBef>
              <a:spcAft>
                <a:spcPts val="0"/>
              </a:spcAft>
              <a:buClrTx/>
              <a:buSzTx/>
              <a:buFontTx/>
              <a:buNone/>
              <a:tabLst/>
              <a:defRPr/>
            </a:pPr>
            <a:endParaRPr lang="en-US" sz="2000" dirty="0">
              <a:latin typeface="Times" charset="0"/>
              <a:ea typeface="Times" charset="0"/>
              <a:cs typeface="Times" charset="0"/>
            </a:endParaRPr>
          </a:p>
        </p:txBody>
      </p:sp>
    </p:spTree>
    <p:extLst>
      <p:ext uri="{BB962C8B-B14F-4D97-AF65-F5344CB8AC3E}">
        <p14:creationId xmlns:p14="http://schemas.microsoft.com/office/powerpoint/2010/main" val="82290308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err="1" smtClean="0">
                <a:latin typeface="Times" charset="0"/>
                <a:ea typeface="Times" charset="0"/>
                <a:cs typeface="Times" charset="0"/>
              </a:rPr>
              <a:t>Категорија</a:t>
            </a:r>
            <a:r>
              <a:rPr lang="en-US" sz="3200" dirty="0" smtClean="0">
                <a:latin typeface="Times" charset="0"/>
                <a:ea typeface="Times" charset="0"/>
                <a:cs typeface="Times" charset="0"/>
              </a:rPr>
              <a:t> 3- МР </a:t>
            </a:r>
            <a:r>
              <a:rPr lang="en-US" sz="3200" dirty="0" err="1" smtClean="0">
                <a:latin typeface="Times" charset="0"/>
                <a:ea typeface="Times" charset="0"/>
                <a:cs typeface="Times" charset="0"/>
              </a:rPr>
              <a:t>срца</a:t>
            </a:r>
            <a:endParaRPr lang="en-US" sz="3200" dirty="0">
              <a:latin typeface="Times" charset="0"/>
              <a:ea typeface="Times" charset="0"/>
              <a:cs typeface="Times" charset="0"/>
            </a:endParaRPr>
          </a:p>
        </p:txBody>
      </p:sp>
      <p:sp>
        <p:nvSpPr>
          <p:cNvPr id="3" name="Content Placeholder 2"/>
          <p:cNvSpPr>
            <a:spLocks noGrp="1"/>
          </p:cNvSpPr>
          <p:nvPr>
            <p:ph idx="1"/>
          </p:nvPr>
        </p:nvSpPr>
        <p:spPr/>
        <p:txBody>
          <a:bodyPr/>
          <a:lstStyle/>
          <a:p>
            <a:pPr marL="0" indent="0">
              <a:buNone/>
            </a:pPr>
            <a:r>
              <a:rPr lang="hr-HR" altLang="en-US" sz="2400" dirty="0" smtClean="0">
                <a:latin typeface="Times" charset="0"/>
                <a:ea typeface="Times" charset="0"/>
                <a:cs typeface="Times" charset="0"/>
              </a:rPr>
              <a:t>-</a:t>
            </a:r>
            <a:r>
              <a:rPr lang="x-none" altLang="en-US" sz="2400" dirty="0" smtClean="0">
                <a:latin typeface="Times" charset="0"/>
                <a:ea typeface="Times" charset="0"/>
                <a:cs typeface="Times" charset="0"/>
              </a:rPr>
              <a:t>повећан </a:t>
            </a:r>
            <a:r>
              <a:rPr lang="x-none" altLang="en-US" sz="2400" dirty="0">
                <a:latin typeface="Times" charset="0"/>
                <a:ea typeface="Times" charset="0"/>
                <a:cs typeface="Times" charset="0"/>
              </a:rPr>
              <a:t>миокардни Т2 сигнал на инверзној секвенци током опоравка</a:t>
            </a:r>
          </a:p>
          <a:p>
            <a:pPr marL="0" indent="0">
              <a:buNone/>
            </a:pPr>
            <a:r>
              <a:rPr lang="hr-HR" altLang="en-US" sz="2400" dirty="0" smtClean="0">
                <a:latin typeface="Times" charset="0"/>
                <a:ea typeface="Times" charset="0"/>
                <a:cs typeface="Times" charset="0"/>
              </a:rPr>
              <a:t>-</a:t>
            </a:r>
            <a:r>
              <a:rPr lang="x-none" altLang="en-US" sz="2400" dirty="0" smtClean="0">
                <a:latin typeface="Times" charset="0"/>
                <a:ea typeface="Times" charset="0"/>
                <a:cs typeface="Times" charset="0"/>
              </a:rPr>
              <a:t>одложено </a:t>
            </a:r>
            <a:r>
              <a:rPr lang="x-none" altLang="en-US" sz="2400" dirty="0">
                <a:latin typeface="Times" charset="0"/>
                <a:ea typeface="Times" charset="0"/>
                <a:cs typeface="Times" charset="0"/>
              </a:rPr>
              <a:t>контрастно појачање након примене инфузије гадолинијума-ДТПА </a:t>
            </a:r>
          </a:p>
          <a:p>
            <a:pPr marL="0" indent="0">
              <a:buNone/>
            </a:pPr>
            <a:endParaRPr lang="en-US" sz="2400" dirty="0">
              <a:latin typeface="Times" charset="0"/>
              <a:ea typeface="Times" charset="0"/>
              <a:cs typeface="Times" charset="0"/>
            </a:endParaRPr>
          </a:p>
        </p:txBody>
      </p:sp>
    </p:spTree>
    <p:extLst>
      <p:ext uri="{BB962C8B-B14F-4D97-AF65-F5344CB8AC3E}">
        <p14:creationId xmlns:p14="http://schemas.microsoft.com/office/powerpoint/2010/main" val="25665222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err="1" smtClean="0">
                <a:latin typeface="Times" charset="0"/>
                <a:ea typeface="Times" charset="0"/>
                <a:cs typeface="Times" charset="0"/>
              </a:rPr>
              <a:t>Категорија</a:t>
            </a:r>
            <a:r>
              <a:rPr lang="en-US" sz="3200" dirty="0" smtClean="0">
                <a:latin typeface="Times" charset="0"/>
                <a:ea typeface="Times" charset="0"/>
                <a:cs typeface="Times" charset="0"/>
              </a:rPr>
              <a:t> 4-ЕМБ</a:t>
            </a:r>
            <a:endParaRPr lang="en-US" sz="3200" dirty="0">
              <a:latin typeface="Times" charset="0"/>
              <a:ea typeface="Times" charset="0"/>
              <a:cs typeface="Times" charset="0"/>
            </a:endParaRPr>
          </a:p>
        </p:txBody>
      </p:sp>
      <p:sp>
        <p:nvSpPr>
          <p:cNvPr id="3" name="Content Placeholder 2"/>
          <p:cNvSpPr>
            <a:spLocks noGrp="1"/>
          </p:cNvSpPr>
          <p:nvPr>
            <p:ph idx="1"/>
          </p:nvPr>
        </p:nvSpPr>
        <p:spPr/>
        <p:txBody>
          <a:bodyPr/>
          <a:lstStyle/>
          <a:p>
            <a:pPr>
              <a:buFontTx/>
              <a:buNone/>
            </a:pPr>
            <a:r>
              <a:rPr lang="x-none" altLang="en-US" sz="2400" dirty="0">
                <a:latin typeface="Times" charset="0"/>
                <a:ea typeface="Times" charset="0"/>
                <a:cs typeface="Times" charset="0"/>
              </a:rPr>
              <a:t>Миокардна биопсија-патолошка или молекуларна анализа </a:t>
            </a:r>
          </a:p>
          <a:p>
            <a:r>
              <a:rPr lang="x-none" altLang="en-US" sz="2400" dirty="0">
                <a:latin typeface="Times" charset="0"/>
                <a:ea typeface="Times" charset="0"/>
                <a:cs typeface="Times" charset="0"/>
              </a:rPr>
              <a:t>Патолошки налази компатибилни са Dallas критеријумима</a:t>
            </a:r>
          </a:p>
          <a:p>
            <a:r>
              <a:rPr lang="x-none" altLang="en-US" sz="2400" dirty="0">
                <a:latin typeface="Times" charset="0"/>
                <a:ea typeface="Times" charset="0"/>
                <a:cs typeface="Times" charset="0"/>
              </a:rPr>
              <a:t>Вирусни геном</a:t>
            </a:r>
          </a:p>
          <a:p>
            <a:pPr marL="0" marR="0" lvl="0" indent="0" defTabSz="914400" eaLnBrk="1" fontAlgn="auto" latinLnBrk="0" hangingPunct="1">
              <a:lnSpc>
                <a:spcPct val="100000"/>
              </a:lnSpc>
              <a:spcBef>
                <a:spcPts val="0"/>
              </a:spcBef>
              <a:spcAft>
                <a:spcPts val="0"/>
              </a:spcAft>
              <a:buClrTx/>
              <a:buSzTx/>
              <a:buFontTx/>
              <a:buNone/>
              <a:tabLst/>
              <a:defRPr/>
            </a:pPr>
            <a:endParaRPr lang="en-US" sz="2400" dirty="0">
              <a:latin typeface="Times" charset="0"/>
              <a:ea typeface="Times" charset="0"/>
              <a:cs typeface="Times" charset="0"/>
            </a:endParaRPr>
          </a:p>
        </p:txBody>
      </p:sp>
    </p:spTree>
    <p:extLst>
      <p:ext uri="{BB962C8B-B14F-4D97-AF65-F5344CB8AC3E}">
        <p14:creationId xmlns:p14="http://schemas.microsoft.com/office/powerpoint/2010/main" val="144446759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ltLang="en-US" sz="3200" dirty="0" smtClean="0">
                <a:solidFill>
                  <a:schemeClr val="tx1"/>
                </a:solidFill>
                <a:latin typeface="Times" charset="0"/>
                <a:ea typeface="Times" charset="0"/>
                <a:cs typeface="Times" charset="0"/>
              </a:rPr>
              <a:t>Проширени критеријуми</a:t>
            </a:r>
            <a:br>
              <a:rPr lang="x-none" altLang="en-US" sz="3200" dirty="0" smtClean="0">
                <a:solidFill>
                  <a:schemeClr val="tx1"/>
                </a:solidFill>
                <a:latin typeface="Times" charset="0"/>
                <a:ea typeface="Times" charset="0"/>
                <a:cs typeface="Times" charset="0"/>
              </a:rPr>
            </a:br>
            <a:r>
              <a:rPr lang="x-none" altLang="en-US" sz="3200" dirty="0" smtClean="0">
                <a:solidFill>
                  <a:schemeClr val="tx1"/>
                </a:solidFill>
                <a:latin typeface="Times" charset="0"/>
                <a:ea typeface="Times" charset="0"/>
                <a:cs typeface="Times" charset="0"/>
              </a:rPr>
              <a:t> дијагнозе миокардитиса</a:t>
            </a:r>
            <a:endParaRPr lang="en-US" sz="3200" dirty="0">
              <a:solidFill>
                <a:schemeClr val="tx1"/>
              </a:solidFill>
              <a:latin typeface="Times" charset="0"/>
              <a:ea typeface="Times" charset="0"/>
              <a:cs typeface="Times" charset="0"/>
            </a:endParaRPr>
          </a:p>
        </p:txBody>
      </p:sp>
      <p:sp>
        <p:nvSpPr>
          <p:cNvPr id="3" name="Content Placeholder 2"/>
          <p:cNvSpPr>
            <a:spLocks noGrp="1"/>
          </p:cNvSpPr>
          <p:nvPr>
            <p:ph idx="1"/>
          </p:nvPr>
        </p:nvSpPr>
        <p:spPr>
          <a:xfrm>
            <a:off x="457200" y="2996952"/>
            <a:ext cx="8229600" cy="4525962"/>
          </a:xfrm>
        </p:spPr>
        <p:txBody>
          <a:bodyPr/>
          <a:lstStyle/>
          <a:p>
            <a:pPr marL="0" indent="0">
              <a:buNone/>
            </a:pPr>
            <a:r>
              <a:rPr lang="x-none" altLang="en-US" sz="2400" b="1" u="sng" dirty="0">
                <a:latin typeface="Times" charset="0"/>
                <a:ea typeface="Times" charset="0"/>
                <a:cs typeface="Times" charset="0"/>
              </a:rPr>
              <a:t>Сумња</a:t>
            </a:r>
            <a:r>
              <a:rPr lang="x-none" altLang="en-US" sz="2400" dirty="0">
                <a:latin typeface="Times" charset="0"/>
                <a:ea typeface="Times" charset="0"/>
                <a:cs typeface="Times" charset="0"/>
              </a:rPr>
              <a:t> на миокардитис = елементи 2 категорије</a:t>
            </a:r>
          </a:p>
          <a:p>
            <a:pPr marL="0" indent="0">
              <a:buNone/>
            </a:pPr>
            <a:endParaRPr lang="x-none" altLang="en-US" sz="2400" dirty="0">
              <a:latin typeface="Times" charset="0"/>
              <a:ea typeface="Times" charset="0"/>
              <a:cs typeface="Times" charset="0"/>
            </a:endParaRPr>
          </a:p>
          <a:p>
            <a:pPr marL="0" indent="0">
              <a:buNone/>
            </a:pPr>
            <a:r>
              <a:rPr lang="x-none" altLang="en-US" sz="2400" b="1" u="sng" dirty="0">
                <a:latin typeface="Times" charset="0"/>
                <a:ea typeface="Times" charset="0"/>
                <a:cs typeface="Times" charset="0"/>
              </a:rPr>
              <a:t>Компатибилно</a:t>
            </a:r>
            <a:r>
              <a:rPr lang="x-none" altLang="en-US" sz="2400" dirty="0">
                <a:latin typeface="Times" charset="0"/>
                <a:ea typeface="Times" charset="0"/>
                <a:cs typeface="Times" charset="0"/>
              </a:rPr>
              <a:t> са миокардитисом = елементи 3 категорије</a:t>
            </a:r>
          </a:p>
          <a:p>
            <a:pPr marL="0" indent="0">
              <a:buNone/>
            </a:pPr>
            <a:endParaRPr lang="x-none" altLang="en-US" sz="2400" dirty="0">
              <a:latin typeface="Times" charset="0"/>
              <a:ea typeface="Times" charset="0"/>
              <a:cs typeface="Times" charset="0"/>
            </a:endParaRPr>
          </a:p>
          <a:p>
            <a:pPr marL="0" indent="0">
              <a:buNone/>
            </a:pPr>
            <a:r>
              <a:rPr lang="x-none" altLang="en-US" sz="2400" b="1" u="sng" dirty="0">
                <a:latin typeface="Times" charset="0"/>
                <a:ea typeface="Times" charset="0"/>
                <a:cs typeface="Times" charset="0"/>
              </a:rPr>
              <a:t>Висока вероватноћа</a:t>
            </a:r>
            <a:r>
              <a:rPr lang="x-none" altLang="en-US" sz="2400" b="1" dirty="0">
                <a:latin typeface="Times" charset="0"/>
                <a:ea typeface="Times" charset="0"/>
                <a:cs typeface="Times" charset="0"/>
              </a:rPr>
              <a:t> </a:t>
            </a:r>
            <a:r>
              <a:rPr lang="x-none" altLang="en-US" sz="2400" dirty="0">
                <a:latin typeface="Times" charset="0"/>
                <a:ea typeface="Times" charset="0"/>
                <a:cs typeface="Times" charset="0"/>
              </a:rPr>
              <a:t>да је миокардитис = елементи све 4 категорије</a:t>
            </a:r>
          </a:p>
          <a:p>
            <a:endParaRPr lang="en-US" dirty="0"/>
          </a:p>
        </p:txBody>
      </p:sp>
    </p:spTree>
    <p:extLst>
      <p:ext uri="{BB962C8B-B14F-4D97-AF65-F5344CB8AC3E}">
        <p14:creationId xmlns:p14="http://schemas.microsoft.com/office/powerpoint/2010/main" val="13528011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Content Placeholder 2"/>
          <p:cNvSpPr>
            <a:spLocks noGrp="1"/>
          </p:cNvSpPr>
          <p:nvPr>
            <p:ph idx="4294967295"/>
          </p:nvPr>
        </p:nvSpPr>
        <p:spPr>
          <a:xfrm>
            <a:off x="611560" y="1196752"/>
            <a:ext cx="7848872" cy="5184576"/>
          </a:xfrm>
        </p:spPr>
        <p:txBody>
          <a:bodyPr/>
          <a:lstStyle/>
          <a:p>
            <a:pPr marL="0" indent="0" algn="ctr">
              <a:lnSpc>
                <a:spcPct val="80000"/>
              </a:lnSpc>
              <a:buNone/>
            </a:pPr>
            <a:r>
              <a:rPr lang="en-US" sz="2400" dirty="0" err="1" smtClean="0">
                <a:latin typeface="Times New Roman" pitchFamily="18" charset="0"/>
                <a:cs typeface="Times New Roman" pitchFamily="18" charset="0"/>
              </a:rPr>
              <a:t>Класификација</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перикардитиса</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према</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клини</a:t>
            </a:r>
            <a:r>
              <a:rPr lang="x-none" sz="2400" dirty="0" smtClean="0">
                <a:latin typeface="Times New Roman" pitchFamily="18" charset="0"/>
                <a:cs typeface="Times New Roman" pitchFamily="18" charset="0"/>
              </a:rPr>
              <a:t>ч</a:t>
            </a:r>
            <a:r>
              <a:rPr lang="en-US" sz="2400" dirty="0" err="1" smtClean="0">
                <a:latin typeface="Times New Roman" pitchFamily="18" charset="0"/>
                <a:cs typeface="Times New Roman" pitchFamily="18" charset="0"/>
              </a:rPr>
              <a:t>ком</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току</a:t>
            </a:r>
            <a:r>
              <a:rPr lang="en-US" sz="24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a:t>
            </a:r>
            <a:endParaRPr lang="sr-Latn-CS" sz="2400" dirty="0" smtClean="0">
              <a:latin typeface="Times New Roman" pitchFamily="18" charset="0"/>
              <a:cs typeface="Times New Roman" pitchFamily="18" charset="0"/>
            </a:endParaRPr>
          </a:p>
          <a:p>
            <a:pPr>
              <a:lnSpc>
                <a:spcPct val="80000"/>
              </a:lnSpc>
              <a:buFont typeface="Arial" charset="0"/>
              <a:buChar char="•"/>
            </a:pPr>
            <a:r>
              <a:rPr lang="en-US" sz="2800" dirty="0" smtClean="0">
                <a:latin typeface="Times" charset="0"/>
                <a:ea typeface="Times" charset="0"/>
                <a:cs typeface="Times" charset="0"/>
              </a:rPr>
              <a:t> </a:t>
            </a:r>
            <a:r>
              <a:rPr lang="x-none" altLang="en-US" sz="2000" b="1" dirty="0" smtClean="0">
                <a:latin typeface="Times" charset="0"/>
                <a:ea typeface="Times" charset="0"/>
                <a:cs typeface="Times" charset="0"/>
              </a:rPr>
              <a:t>Акутни</a:t>
            </a:r>
            <a:r>
              <a:rPr lang="x-none" altLang="en-US" sz="2000" dirty="0" smtClean="0">
                <a:latin typeface="Times" charset="0"/>
                <a:ea typeface="Times" charset="0"/>
                <a:cs typeface="Times" charset="0"/>
              </a:rPr>
              <a:t> </a:t>
            </a:r>
            <a:r>
              <a:rPr lang="hr-HR" altLang="en-US" sz="2000" dirty="0" smtClean="0">
                <a:latin typeface="Times" charset="0"/>
                <a:ea typeface="Times" charset="0"/>
                <a:cs typeface="Times" charset="0"/>
              </a:rPr>
              <a:t>(</a:t>
            </a:r>
            <a:r>
              <a:rPr lang="hr-HR" altLang="en-US" sz="2000" dirty="0" err="1" smtClean="0">
                <a:latin typeface="Times" charset="0"/>
                <a:ea typeface="Times" charset="0"/>
                <a:cs typeface="Times" charset="0"/>
              </a:rPr>
              <a:t>трају</a:t>
            </a:r>
            <a:r>
              <a:rPr lang="hr-HR" altLang="en-US" sz="2000" dirty="0" smtClean="0">
                <a:latin typeface="Times" charset="0"/>
                <a:ea typeface="Times" charset="0"/>
                <a:cs typeface="Times" charset="0"/>
              </a:rPr>
              <a:t> </a:t>
            </a:r>
            <a:r>
              <a:rPr lang="hr-HR" altLang="en-US" sz="2000" dirty="0" err="1" smtClean="0">
                <a:latin typeface="Times" charset="0"/>
                <a:ea typeface="Times" charset="0"/>
                <a:cs typeface="Times" charset="0"/>
              </a:rPr>
              <a:t>мање</a:t>
            </a:r>
            <a:r>
              <a:rPr lang="hr-HR" altLang="en-US" sz="2000" dirty="0" smtClean="0">
                <a:latin typeface="Times" charset="0"/>
                <a:ea typeface="Times" charset="0"/>
                <a:cs typeface="Times" charset="0"/>
              </a:rPr>
              <a:t> </a:t>
            </a:r>
            <a:r>
              <a:rPr lang="hr-HR" altLang="en-US" sz="2000" dirty="0" err="1" smtClean="0">
                <a:latin typeface="Times" charset="0"/>
                <a:ea typeface="Times" charset="0"/>
                <a:cs typeface="Times" charset="0"/>
              </a:rPr>
              <a:t>од</a:t>
            </a:r>
            <a:r>
              <a:rPr lang="hr-HR" altLang="en-US" sz="2000" dirty="0" smtClean="0">
                <a:latin typeface="Times" charset="0"/>
                <a:ea typeface="Times" charset="0"/>
                <a:cs typeface="Times" charset="0"/>
              </a:rPr>
              <a:t> 6 </a:t>
            </a:r>
            <a:r>
              <a:rPr lang="hr-HR" altLang="en-US" sz="2000" dirty="0" err="1" smtClean="0">
                <a:latin typeface="Times" charset="0"/>
                <a:ea typeface="Times" charset="0"/>
                <a:cs typeface="Times" charset="0"/>
              </a:rPr>
              <a:t>недеља</a:t>
            </a:r>
            <a:r>
              <a:rPr lang="hr-HR" altLang="en-US" sz="2000" dirty="0" smtClean="0">
                <a:latin typeface="Times" charset="0"/>
                <a:ea typeface="Times" charset="0"/>
                <a:cs typeface="Times" charset="0"/>
              </a:rPr>
              <a:t>)</a:t>
            </a:r>
            <a:endParaRPr lang="x-none" altLang="en-US" sz="2000" dirty="0">
              <a:latin typeface="Times" charset="0"/>
              <a:ea typeface="Times" charset="0"/>
              <a:cs typeface="Times" charset="0"/>
            </a:endParaRPr>
          </a:p>
          <a:p>
            <a:pPr marL="457200" lvl="1" indent="0">
              <a:lnSpc>
                <a:spcPct val="80000"/>
              </a:lnSpc>
              <a:buClr>
                <a:srgbClr val="66FF33"/>
              </a:buClr>
              <a:buSzPct val="120000"/>
              <a:buNone/>
            </a:pPr>
            <a:r>
              <a:rPr lang="hr-HR" altLang="en-US" sz="2000" dirty="0" smtClean="0">
                <a:latin typeface="Times" charset="0"/>
                <a:ea typeface="Times" charset="0"/>
                <a:cs typeface="Times" charset="0"/>
              </a:rPr>
              <a:t>   </a:t>
            </a:r>
            <a:r>
              <a:rPr lang="x-none" altLang="en-US" sz="2000" dirty="0" smtClean="0">
                <a:latin typeface="Times" charset="0"/>
                <a:ea typeface="Times" charset="0"/>
                <a:cs typeface="Times" charset="0"/>
              </a:rPr>
              <a:t>Суви </a:t>
            </a:r>
            <a:r>
              <a:rPr lang="x-none" altLang="en-US" sz="2000" dirty="0">
                <a:latin typeface="Times" charset="0"/>
                <a:ea typeface="Times" charset="0"/>
                <a:cs typeface="Times" charset="0"/>
              </a:rPr>
              <a:t>(фибринозни)</a:t>
            </a:r>
          </a:p>
          <a:p>
            <a:pPr marL="457200" lvl="1" indent="0">
              <a:lnSpc>
                <a:spcPct val="80000"/>
              </a:lnSpc>
              <a:buClr>
                <a:srgbClr val="66FF33"/>
              </a:buClr>
              <a:buSzPct val="120000"/>
              <a:buNone/>
            </a:pPr>
            <a:r>
              <a:rPr lang="hr-HR" altLang="en-US" sz="2000" dirty="0" smtClean="0">
                <a:latin typeface="Times" charset="0"/>
                <a:ea typeface="Times" charset="0"/>
                <a:cs typeface="Times" charset="0"/>
              </a:rPr>
              <a:t>   </a:t>
            </a:r>
            <a:r>
              <a:rPr lang="x-none" altLang="en-US" sz="2000" dirty="0" smtClean="0">
                <a:latin typeface="Times" charset="0"/>
                <a:ea typeface="Times" charset="0"/>
                <a:cs typeface="Times" charset="0"/>
              </a:rPr>
              <a:t>Ексудативни </a:t>
            </a:r>
            <a:endParaRPr lang="hr-HR" altLang="en-US" sz="2000" dirty="0" smtClean="0">
              <a:latin typeface="Times" charset="0"/>
              <a:ea typeface="Times" charset="0"/>
              <a:cs typeface="Times" charset="0"/>
            </a:endParaRPr>
          </a:p>
          <a:p>
            <a:pPr marL="457200" lvl="1" indent="0">
              <a:lnSpc>
                <a:spcPct val="80000"/>
              </a:lnSpc>
              <a:buClr>
                <a:srgbClr val="66FF33"/>
              </a:buClr>
              <a:buSzPct val="120000"/>
              <a:buNone/>
            </a:pPr>
            <a:endParaRPr lang="en-US" altLang="en-US" sz="2000" dirty="0">
              <a:latin typeface="Times" charset="0"/>
              <a:ea typeface="Times" charset="0"/>
              <a:cs typeface="Times" charset="0"/>
            </a:endParaRPr>
          </a:p>
          <a:p>
            <a:pPr>
              <a:lnSpc>
                <a:spcPct val="80000"/>
              </a:lnSpc>
            </a:pPr>
            <a:r>
              <a:rPr lang="x-none" altLang="en-US" sz="2000" b="1" dirty="0" smtClean="0">
                <a:latin typeface="Times" charset="0"/>
                <a:ea typeface="Times" charset="0"/>
                <a:cs typeface="Times" charset="0"/>
              </a:rPr>
              <a:t>Субакутни</a:t>
            </a:r>
            <a:r>
              <a:rPr lang="hr-HR" altLang="en-US" sz="2000" b="1" dirty="0" smtClean="0">
                <a:latin typeface="Times" charset="0"/>
                <a:ea typeface="Times" charset="0"/>
                <a:cs typeface="Times" charset="0"/>
              </a:rPr>
              <a:t>(</a:t>
            </a:r>
            <a:r>
              <a:rPr lang="hr-HR" altLang="en-US" sz="2000" b="1" dirty="0" err="1" smtClean="0">
                <a:latin typeface="Times" charset="0"/>
                <a:ea typeface="Times" charset="0"/>
                <a:cs typeface="Times" charset="0"/>
              </a:rPr>
              <a:t>трају</a:t>
            </a:r>
            <a:r>
              <a:rPr lang="hr-HR" altLang="en-US" sz="2000" b="1" dirty="0" smtClean="0">
                <a:latin typeface="Times" charset="0"/>
                <a:ea typeface="Times" charset="0"/>
                <a:cs typeface="Times" charset="0"/>
              </a:rPr>
              <a:t> </a:t>
            </a:r>
            <a:r>
              <a:rPr lang="hr-HR" altLang="en-US" sz="2000" b="1" dirty="0" err="1" smtClean="0">
                <a:latin typeface="Times" charset="0"/>
                <a:ea typeface="Times" charset="0"/>
                <a:cs typeface="Times" charset="0"/>
              </a:rPr>
              <a:t>од</a:t>
            </a:r>
            <a:r>
              <a:rPr lang="hr-HR" altLang="en-US" sz="2000" b="1" dirty="0" smtClean="0">
                <a:latin typeface="Times" charset="0"/>
                <a:ea typeface="Times" charset="0"/>
                <a:cs typeface="Times" charset="0"/>
              </a:rPr>
              <a:t> 6 </a:t>
            </a:r>
            <a:r>
              <a:rPr lang="hr-HR" altLang="en-US" sz="2000" b="1" dirty="0" err="1" smtClean="0">
                <a:latin typeface="Times" charset="0"/>
                <a:ea typeface="Times" charset="0"/>
                <a:cs typeface="Times" charset="0"/>
              </a:rPr>
              <a:t>недеља</a:t>
            </a:r>
            <a:r>
              <a:rPr lang="hr-HR" altLang="en-US" sz="2000" b="1" dirty="0" smtClean="0">
                <a:latin typeface="Times" charset="0"/>
                <a:ea typeface="Times" charset="0"/>
                <a:cs typeface="Times" charset="0"/>
              </a:rPr>
              <a:t> </a:t>
            </a:r>
            <a:r>
              <a:rPr lang="hr-HR" altLang="en-US" sz="2000" b="1" dirty="0" err="1" smtClean="0">
                <a:latin typeface="Times" charset="0"/>
                <a:ea typeface="Times" charset="0"/>
                <a:cs typeface="Times" charset="0"/>
              </a:rPr>
              <a:t>до</a:t>
            </a:r>
            <a:r>
              <a:rPr lang="hr-HR" altLang="en-US" sz="2000" b="1" dirty="0" smtClean="0">
                <a:latin typeface="Times" charset="0"/>
                <a:ea typeface="Times" charset="0"/>
                <a:cs typeface="Times" charset="0"/>
              </a:rPr>
              <a:t> 6 </a:t>
            </a:r>
            <a:r>
              <a:rPr lang="hr-HR" altLang="en-US" sz="2000" b="1" dirty="0" err="1" smtClean="0">
                <a:latin typeface="Times" charset="0"/>
                <a:ea typeface="Times" charset="0"/>
                <a:cs typeface="Times" charset="0"/>
              </a:rPr>
              <a:t>месеци</a:t>
            </a:r>
            <a:r>
              <a:rPr lang="hr-HR" altLang="en-US" sz="2000" b="1" dirty="0" smtClean="0">
                <a:latin typeface="Times" charset="0"/>
                <a:ea typeface="Times" charset="0"/>
                <a:cs typeface="Times" charset="0"/>
              </a:rPr>
              <a:t>)</a:t>
            </a:r>
            <a:endParaRPr lang="x-none" altLang="en-US" sz="2000" b="1" dirty="0">
              <a:latin typeface="Times" charset="0"/>
              <a:ea typeface="Times" charset="0"/>
              <a:cs typeface="Times" charset="0"/>
            </a:endParaRPr>
          </a:p>
          <a:p>
            <a:pPr marL="457200" lvl="1" indent="0">
              <a:lnSpc>
                <a:spcPct val="80000"/>
              </a:lnSpc>
              <a:buClr>
                <a:srgbClr val="66FF33"/>
              </a:buClr>
              <a:buSzPct val="120000"/>
              <a:buNone/>
            </a:pPr>
            <a:r>
              <a:rPr lang="x-none" altLang="en-US" sz="2000" dirty="0">
                <a:latin typeface="Times" charset="0"/>
                <a:ea typeface="Times" charset="0"/>
                <a:cs typeface="Times" charset="0"/>
              </a:rPr>
              <a:t>Ефузионо-констриктивни</a:t>
            </a:r>
          </a:p>
          <a:p>
            <a:pPr marL="457200" lvl="1" indent="0">
              <a:lnSpc>
                <a:spcPct val="80000"/>
              </a:lnSpc>
              <a:buClr>
                <a:srgbClr val="66FF33"/>
              </a:buClr>
              <a:buSzPct val="120000"/>
              <a:buNone/>
            </a:pPr>
            <a:endParaRPr lang="x-none" altLang="en-US" sz="2000" dirty="0">
              <a:latin typeface="Times" charset="0"/>
              <a:ea typeface="Times" charset="0"/>
              <a:cs typeface="Times" charset="0"/>
            </a:endParaRPr>
          </a:p>
          <a:p>
            <a:pPr>
              <a:lnSpc>
                <a:spcPct val="80000"/>
              </a:lnSpc>
            </a:pPr>
            <a:r>
              <a:rPr lang="x-none" altLang="en-US" sz="2000" b="1" dirty="0" smtClean="0">
                <a:latin typeface="Times" charset="0"/>
                <a:ea typeface="Times" charset="0"/>
                <a:cs typeface="Times" charset="0"/>
              </a:rPr>
              <a:t>Хронични</a:t>
            </a:r>
            <a:r>
              <a:rPr lang="hr-HR" altLang="en-US" sz="2000" b="1" dirty="0" smtClean="0">
                <a:latin typeface="Times" charset="0"/>
                <a:ea typeface="Times" charset="0"/>
                <a:cs typeface="Times" charset="0"/>
              </a:rPr>
              <a:t>(</a:t>
            </a:r>
            <a:r>
              <a:rPr lang="hr-HR" altLang="en-US" sz="2000" b="1" dirty="0" err="1" smtClean="0">
                <a:latin typeface="Times" charset="0"/>
                <a:ea typeface="Times" charset="0"/>
                <a:cs typeface="Times" charset="0"/>
              </a:rPr>
              <a:t>трају</a:t>
            </a:r>
            <a:r>
              <a:rPr lang="hr-HR" altLang="en-US" sz="2000" b="1" dirty="0" smtClean="0">
                <a:latin typeface="Times" charset="0"/>
                <a:ea typeface="Times" charset="0"/>
                <a:cs typeface="Times" charset="0"/>
              </a:rPr>
              <a:t> </a:t>
            </a:r>
            <a:r>
              <a:rPr lang="hr-HR" altLang="en-US" sz="2000" b="1" dirty="0" err="1" smtClean="0">
                <a:latin typeface="Times" charset="0"/>
                <a:ea typeface="Times" charset="0"/>
                <a:cs typeface="Times" charset="0"/>
              </a:rPr>
              <a:t>дуже</a:t>
            </a:r>
            <a:r>
              <a:rPr lang="hr-HR" altLang="en-US" sz="2000" b="1" dirty="0" smtClean="0">
                <a:latin typeface="Times" charset="0"/>
                <a:ea typeface="Times" charset="0"/>
                <a:cs typeface="Times" charset="0"/>
              </a:rPr>
              <a:t> </a:t>
            </a:r>
            <a:r>
              <a:rPr lang="hr-HR" altLang="en-US" sz="2000" b="1" dirty="0" err="1" smtClean="0">
                <a:latin typeface="Times" charset="0"/>
                <a:ea typeface="Times" charset="0"/>
                <a:cs typeface="Times" charset="0"/>
              </a:rPr>
              <a:t>од</a:t>
            </a:r>
            <a:r>
              <a:rPr lang="hr-HR" altLang="en-US" sz="2000" b="1" dirty="0" smtClean="0">
                <a:latin typeface="Times" charset="0"/>
                <a:ea typeface="Times" charset="0"/>
                <a:cs typeface="Times" charset="0"/>
              </a:rPr>
              <a:t> 6 </a:t>
            </a:r>
            <a:r>
              <a:rPr lang="hr-HR" altLang="en-US" sz="2000" b="1" dirty="0" err="1" smtClean="0">
                <a:latin typeface="Times" charset="0"/>
                <a:ea typeface="Times" charset="0"/>
                <a:cs typeface="Times" charset="0"/>
              </a:rPr>
              <a:t>месеци</a:t>
            </a:r>
            <a:r>
              <a:rPr lang="hr-HR" altLang="en-US" sz="2000" b="1" dirty="0" smtClean="0">
                <a:latin typeface="Times" charset="0"/>
                <a:ea typeface="Times" charset="0"/>
                <a:cs typeface="Times" charset="0"/>
              </a:rPr>
              <a:t>)</a:t>
            </a:r>
            <a:endParaRPr lang="x-none" altLang="en-US" sz="2000" b="1" dirty="0">
              <a:latin typeface="Times" charset="0"/>
              <a:ea typeface="Times" charset="0"/>
              <a:cs typeface="Times" charset="0"/>
            </a:endParaRPr>
          </a:p>
          <a:p>
            <a:pPr marL="457200" lvl="1" indent="0">
              <a:lnSpc>
                <a:spcPct val="80000"/>
              </a:lnSpc>
              <a:buClr>
                <a:srgbClr val="66FF33"/>
              </a:buClr>
              <a:buSzPct val="120000"/>
              <a:buNone/>
            </a:pPr>
            <a:r>
              <a:rPr lang="x-none" altLang="en-US" sz="2000" dirty="0">
                <a:latin typeface="Times" charset="0"/>
                <a:ea typeface="Times" charset="0"/>
                <a:cs typeface="Times" charset="0"/>
              </a:rPr>
              <a:t>Констриктивни </a:t>
            </a:r>
          </a:p>
          <a:p>
            <a:pPr marL="457200" lvl="1" indent="0">
              <a:lnSpc>
                <a:spcPct val="80000"/>
              </a:lnSpc>
              <a:buClr>
                <a:srgbClr val="66FF33"/>
              </a:buClr>
              <a:buSzPct val="120000"/>
              <a:buNone/>
            </a:pPr>
            <a:r>
              <a:rPr lang="x-none" altLang="en-US" sz="2000" dirty="0">
                <a:latin typeface="Times" charset="0"/>
                <a:ea typeface="Times" charset="0"/>
                <a:cs typeface="Times" charset="0"/>
              </a:rPr>
              <a:t>Хронични </a:t>
            </a:r>
            <a:r>
              <a:rPr lang="x-none" altLang="en-US" sz="2000" dirty="0" smtClean="0">
                <a:latin typeface="Times" charset="0"/>
                <a:ea typeface="Times" charset="0"/>
                <a:cs typeface="Times" charset="0"/>
              </a:rPr>
              <a:t>излив</a:t>
            </a:r>
            <a:endParaRPr lang="hr-HR" altLang="en-US" sz="2000" dirty="0" smtClean="0">
              <a:latin typeface="Times" charset="0"/>
              <a:ea typeface="Times" charset="0"/>
              <a:cs typeface="Times" charset="0"/>
            </a:endParaRPr>
          </a:p>
          <a:p>
            <a:pPr marL="457200" lvl="1" indent="0">
              <a:lnSpc>
                <a:spcPct val="80000"/>
              </a:lnSpc>
              <a:buClr>
                <a:srgbClr val="66FF33"/>
              </a:buClr>
              <a:buSzPct val="120000"/>
              <a:buNone/>
            </a:pPr>
            <a:r>
              <a:rPr lang="x-none" altLang="en-US" sz="2000" dirty="0" smtClean="0">
                <a:latin typeface="Times" charset="0"/>
                <a:ea typeface="Times" charset="0"/>
                <a:cs typeface="Times" charset="0"/>
              </a:rPr>
              <a:t>Адхезивни</a:t>
            </a:r>
            <a:endParaRPr lang="x-none" altLang="en-US" sz="2000" dirty="0">
              <a:latin typeface="Times" charset="0"/>
              <a:ea typeface="Times" charset="0"/>
              <a:cs typeface="Times" charset="0"/>
            </a:endParaRPr>
          </a:p>
          <a:p>
            <a:pPr algn="ctr">
              <a:lnSpc>
                <a:spcPct val="80000"/>
              </a:lnSpc>
            </a:pPr>
            <a:endParaRPr lang="sr-Latn-CS" sz="28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210764096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err="1" smtClean="0">
                <a:latin typeface="Times" charset="0"/>
                <a:ea typeface="Times" charset="0"/>
                <a:cs typeface="Times" charset="0"/>
              </a:rPr>
              <a:t>Лабораторијски</a:t>
            </a:r>
            <a:r>
              <a:rPr lang="en-US" sz="3200" dirty="0" smtClean="0">
                <a:latin typeface="Times" charset="0"/>
                <a:ea typeface="Times" charset="0"/>
                <a:cs typeface="Times" charset="0"/>
              </a:rPr>
              <a:t> </a:t>
            </a:r>
            <a:r>
              <a:rPr lang="en-US" sz="3200" dirty="0" err="1" smtClean="0">
                <a:latin typeface="Times" charset="0"/>
                <a:ea typeface="Times" charset="0"/>
                <a:cs typeface="Times" charset="0"/>
              </a:rPr>
              <a:t>налази</a:t>
            </a:r>
            <a:endParaRPr lang="en-US" sz="3200" dirty="0">
              <a:latin typeface="Times" charset="0"/>
              <a:ea typeface="Times" charset="0"/>
              <a:cs typeface="Times" charset="0"/>
            </a:endParaRPr>
          </a:p>
        </p:txBody>
      </p:sp>
      <p:sp>
        <p:nvSpPr>
          <p:cNvPr id="3" name="Content Placeholder 2"/>
          <p:cNvSpPr>
            <a:spLocks noGrp="1"/>
          </p:cNvSpPr>
          <p:nvPr>
            <p:ph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400" dirty="0" smtClean="0">
                <a:latin typeface="Times" charset="0"/>
                <a:ea typeface="Times" charset="0"/>
                <a:cs typeface="Times" charset="0"/>
              </a:rPr>
              <a:t>- </a:t>
            </a:r>
            <a:r>
              <a:rPr lang="en-US" sz="2400" dirty="0" err="1" smtClean="0">
                <a:latin typeface="Times" charset="0"/>
                <a:ea typeface="Times" charset="0"/>
                <a:cs typeface="Times" charset="0"/>
              </a:rPr>
              <a:t>Позитивни</a:t>
            </a:r>
            <a:r>
              <a:rPr lang="en-US" sz="2400" dirty="0" smtClean="0">
                <a:latin typeface="Times" charset="0"/>
                <a:ea typeface="Times" charset="0"/>
                <a:cs typeface="Times" charset="0"/>
              </a:rPr>
              <a:t> </a:t>
            </a:r>
            <a:r>
              <a:rPr lang="en-US" sz="2400" dirty="0" err="1" smtClean="0">
                <a:latin typeface="Times" charset="0"/>
                <a:ea typeface="Times" charset="0"/>
                <a:cs typeface="Times" charset="0"/>
              </a:rPr>
              <a:t>кардиоспецифични</a:t>
            </a:r>
            <a:r>
              <a:rPr lang="en-US" sz="2400" dirty="0" smtClean="0">
                <a:latin typeface="Times" charset="0"/>
                <a:ea typeface="Times" charset="0"/>
                <a:cs typeface="Times" charset="0"/>
              </a:rPr>
              <a:t> </a:t>
            </a:r>
            <a:r>
              <a:rPr lang="en-US" sz="2400" dirty="0" err="1" smtClean="0">
                <a:latin typeface="Times" charset="0"/>
                <a:ea typeface="Times" charset="0"/>
                <a:cs typeface="Times" charset="0"/>
              </a:rPr>
              <a:t>ензими</a:t>
            </a:r>
            <a:r>
              <a:rPr lang="en-US" sz="2400" dirty="0" smtClean="0">
                <a:latin typeface="Times" charset="0"/>
                <a:ea typeface="Times" charset="0"/>
                <a:cs typeface="Times" charset="0"/>
              </a:rPr>
              <a:t>, </a:t>
            </a:r>
            <a:r>
              <a:rPr lang="en-US" sz="2400" dirty="0" err="1" smtClean="0">
                <a:latin typeface="Times" charset="0"/>
                <a:ea typeface="Times" charset="0"/>
                <a:cs typeface="Times" charset="0"/>
              </a:rPr>
              <a:t>као</a:t>
            </a:r>
            <a:r>
              <a:rPr lang="en-US" sz="2400" dirty="0" smtClean="0">
                <a:latin typeface="Times" charset="0"/>
                <a:ea typeface="Times" charset="0"/>
                <a:cs typeface="Times" charset="0"/>
              </a:rPr>
              <a:t> </a:t>
            </a:r>
            <a:r>
              <a:rPr lang="en-US" sz="2400" dirty="0" err="1" smtClean="0">
                <a:latin typeface="Times" charset="0"/>
                <a:ea typeface="Times" charset="0"/>
                <a:cs typeface="Times" charset="0"/>
              </a:rPr>
              <a:t>последица</a:t>
            </a:r>
            <a:r>
              <a:rPr lang="en-US" sz="2400" dirty="0" smtClean="0">
                <a:latin typeface="Times" charset="0"/>
                <a:ea typeface="Times" charset="0"/>
                <a:cs typeface="Times" charset="0"/>
              </a:rPr>
              <a:t> </a:t>
            </a:r>
            <a:r>
              <a:rPr lang="en-US" sz="2400" dirty="0" err="1" smtClean="0">
                <a:latin typeface="Times" charset="0"/>
                <a:ea typeface="Times" charset="0"/>
                <a:cs typeface="Times" charset="0"/>
              </a:rPr>
              <a:t>захватања</a:t>
            </a:r>
            <a:r>
              <a:rPr lang="en-US" sz="2400" dirty="0" smtClean="0">
                <a:latin typeface="Times" charset="0"/>
                <a:ea typeface="Times" charset="0"/>
                <a:cs typeface="Times" charset="0"/>
              </a:rPr>
              <a:t> </a:t>
            </a:r>
            <a:r>
              <a:rPr lang="en-US" sz="2400" dirty="0" err="1" smtClean="0">
                <a:latin typeface="Times" charset="0"/>
                <a:ea typeface="Times" charset="0"/>
                <a:cs typeface="Times" charset="0"/>
              </a:rPr>
              <a:t>миоцита</a:t>
            </a:r>
            <a:r>
              <a:rPr lang="en-US" sz="2400" dirty="0" smtClean="0">
                <a:latin typeface="Times" charset="0"/>
                <a:ea typeface="Times" charset="0"/>
                <a:cs typeface="Times" charset="0"/>
              </a:rPr>
              <a:t> </a:t>
            </a:r>
            <a:r>
              <a:rPr lang="en-US" sz="2400" dirty="0" err="1" smtClean="0">
                <a:latin typeface="Times" charset="0"/>
                <a:ea typeface="Times" charset="0"/>
                <a:cs typeface="Times" charset="0"/>
              </a:rPr>
              <a:t>и</a:t>
            </a:r>
            <a:r>
              <a:rPr lang="en-US" sz="2400" dirty="0" smtClean="0">
                <a:latin typeface="Times" charset="0"/>
                <a:ea typeface="Times" charset="0"/>
                <a:cs typeface="Times" charset="0"/>
              </a:rPr>
              <a:t> </a:t>
            </a:r>
            <a:r>
              <a:rPr lang="en-US" sz="2400" dirty="0" err="1" smtClean="0">
                <a:latin typeface="Times" charset="0"/>
                <a:ea typeface="Times" charset="0"/>
                <a:cs typeface="Times" charset="0"/>
              </a:rPr>
              <a:t>њихове</a:t>
            </a:r>
            <a:r>
              <a:rPr lang="en-US" sz="2400" dirty="0" smtClean="0">
                <a:latin typeface="Times" charset="0"/>
                <a:ea typeface="Times" charset="0"/>
                <a:cs typeface="Times" charset="0"/>
              </a:rPr>
              <a:t> </a:t>
            </a:r>
            <a:r>
              <a:rPr lang="en-US" sz="2400" dirty="0" err="1" smtClean="0">
                <a:latin typeface="Times" charset="0"/>
                <a:ea typeface="Times" charset="0"/>
                <a:cs typeface="Times" charset="0"/>
              </a:rPr>
              <a:t>разградње</a:t>
            </a:r>
            <a:r>
              <a:rPr lang="en-US" sz="2400" dirty="0" smtClean="0">
                <a:latin typeface="Times" charset="0"/>
                <a:ea typeface="Times" charset="0"/>
                <a:cs typeface="Times" charset="0"/>
              </a:rPr>
              <a:t>(ЦК, ЦК МБ, </a:t>
            </a:r>
            <a:r>
              <a:rPr lang="en-US" sz="2400" dirty="0" err="1" smtClean="0">
                <a:latin typeface="Times" charset="0"/>
                <a:ea typeface="Times" charset="0"/>
                <a:cs typeface="Times" charset="0"/>
              </a:rPr>
              <a:t>Тропонин</a:t>
            </a:r>
            <a:r>
              <a:rPr lang="mr-IN" sz="2400" dirty="0" smtClean="0">
                <a:latin typeface="Times" charset="0"/>
                <a:ea typeface="Times" charset="0"/>
                <a:cs typeface="Times" charset="0"/>
              </a:rPr>
              <a:t>…</a:t>
            </a:r>
            <a:r>
              <a:rPr lang="hr-HR" sz="2400" dirty="0" smtClean="0">
                <a:latin typeface="Times" charset="0"/>
                <a:ea typeface="Times" charset="0"/>
                <a:cs typeface="Times" charset="0"/>
              </a:rPr>
              <a:t>)</a:t>
            </a:r>
            <a:endParaRPr lang="en-US" sz="2400" dirty="0" smtClean="0">
              <a:latin typeface="Times" charset="0"/>
              <a:ea typeface="Times" charset="0"/>
              <a:cs typeface="Times" charset="0"/>
            </a:endParaRPr>
          </a:p>
          <a:p>
            <a:pPr marL="0" marR="0" lvl="0" indent="0" defTabSz="914400" eaLnBrk="1" fontAlgn="auto" latinLnBrk="0" hangingPunct="1">
              <a:lnSpc>
                <a:spcPct val="100000"/>
              </a:lnSpc>
              <a:spcBef>
                <a:spcPts val="0"/>
              </a:spcBef>
              <a:spcAft>
                <a:spcPts val="0"/>
              </a:spcAft>
              <a:buClrTx/>
              <a:buSzTx/>
              <a:buFontTx/>
              <a:buNone/>
              <a:tabLst/>
              <a:defRPr/>
            </a:pPr>
            <a:endParaRPr lang="en-US" sz="2400" dirty="0">
              <a:latin typeface="Times" charset="0"/>
              <a:ea typeface="Times" charset="0"/>
              <a:cs typeface="Times" charset="0"/>
            </a:endParaRPr>
          </a:p>
          <a:p>
            <a:pPr marL="0" indent="0" eaLnBrk="1" fontAlgn="auto" hangingPunct="1">
              <a:spcBef>
                <a:spcPts val="0"/>
              </a:spcBef>
              <a:spcAft>
                <a:spcPts val="0"/>
              </a:spcAft>
              <a:buNone/>
            </a:pPr>
            <a:r>
              <a:rPr lang="en-US" sz="2400" dirty="0" smtClean="0">
                <a:latin typeface="Times" charset="0"/>
                <a:ea typeface="Times" charset="0"/>
                <a:cs typeface="Times" charset="0"/>
              </a:rPr>
              <a:t>- </a:t>
            </a:r>
            <a:r>
              <a:rPr lang="en-US" sz="2400" dirty="0" err="1" smtClean="0">
                <a:latin typeface="Times" charset="0"/>
                <a:ea typeface="Times" charset="0"/>
                <a:cs typeface="Times" charset="0"/>
              </a:rPr>
              <a:t>Позитиван</a:t>
            </a:r>
            <a:r>
              <a:rPr lang="en-US" sz="2400" dirty="0" smtClean="0">
                <a:latin typeface="Times" charset="0"/>
                <a:ea typeface="Times" charset="0"/>
                <a:cs typeface="Times" charset="0"/>
              </a:rPr>
              <a:t> </a:t>
            </a:r>
            <a:r>
              <a:rPr lang="en-US" sz="2400" dirty="0" err="1" smtClean="0">
                <a:latin typeface="Times" charset="0"/>
                <a:ea typeface="Times" charset="0"/>
                <a:cs typeface="Times" charset="0"/>
              </a:rPr>
              <a:t>запаљенски</a:t>
            </a:r>
            <a:r>
              <a:rPr lang="en-US" sz="2400" dirty="0" smtClean="0">
                <a:latin typeface="Times" charset="0"/>
                <a:ea typeface="Times" charset="0"/>
                <a:cs typeface="Times" charset="0"/>
              </a:rPr>
              <a:t> </a:t>
            </a:r>
            <a:r>
              <a:rPr lang="en-US" sz="2400" dirty="0" err="1" smtClean="0">
                <a:latin typeface="Times" charset="0"/>
                <a:ea typeface="Times" charset="0"/>
                <a:cs typeface="Times" charset="0"/>
              </a:rPr>
              <a:t>синдром</a:t>
            </a:r>
            <a:r>
              <a:rPr lang="en-US" sz="2400" dirty="0" smtClean="0">
                <a:latin typeface="Times" charset="0"/>
                <a:ea typeface="Times" charset="0"/>
                <a:cs typeface="Times" charset="0"/>
              </a:rPr>
              <a:t>(</a:t>
            </a:r>
            <a:r>
              <a:rPr lang="x-none" altLang="en-US" sz="2400" dirty="0" smtClean="0">
                <a:latin typeface="Times" charset="0"/>
                <a:ea typeface="Times" charset="0"/>
                <a:cs typeface="Times" charset="0"/>
              </a:rPr>
              <a:t>&gt; ЦРП</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седиментација</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леукоцитоза</a:t>
            </a:r>
            <a:r>
              <a:rPr lang="mr-IN" altLang="en-US" sz="2400" dirty="0" smtClean="0">
                <a:latin typeface="Times" charset="0"/>
                <a:ea typeface="Times" charset="0"/>
                <a:cs typeface="Times" charset="0"/>
              </a:rPr>
              <a:t>…</a:t>
            </a:r>
            <a:r>
              <a:rPr lang="hr-HR" altLang="en-US" sz="2400" dirty="0" smtClean="0">
                <a:latin typeface="Times" charset="0"/>
                <a:ea typeface="Times" charset="0"/>
                <a:cs typeface="Times" charset="0"/>
              </a:rPr>
              <a:t>)</a:t>
            </a:r>
            <a:endParaRPr lang="en-US" sz="2400" dirty="0" smtClean="0">
              <a:latin typeface="Times" charset="0"/>
              <a:ea typeface="Times" charset="0"/>
              <a:cs typeface="Times" charset="0"/>
            </a:endParaRPr>
          </a:p>
          <a:p>
            <a:pPr marL="0" marR="0" lvl="0" indent="0" defTabSz="914400" eaLnBrk="1" fontAlgn="auto" latinLnBrk="0" hangingPunct="1">
              <a:lnSpc>
                <a:spcPct val="100000"/>
              </a:lnSpc>
              <a:spcBef>
                <a:spcPts val="0"/>
              </a:spcBef>
              <a:spcAft>
                <a:spcPts val="0"/>
              </a:spcAft>
              <a:buClrTx/>
              <a:buSzTx/>
              <a:buFontTx/>
              <a:buNone/>
              <a:tabLst/>
              <a:defRPr/>
            </a:pPr>
            <a:endParaRPr lang="en-US" sz="2400" dirty="0">
              <a:latin typeface="Times" charset="0"/>
              <a:ea typeface="Times" charset="0"/>
              <a:cs typeface="Times" charset="0"/>
            </a:endParaRPr>
          </a:p>
          <a:p>
            <a:pPr marL="0" indent="0">
              <a:buNone/>
            </a:pPr>
            <a:r>
              <a:rPr lang="hr-HR" altLang="en-US" sz="2400" dirty="0" smtClean="0">
                <a:latin typeface="Times" charset="0"/>
                <a:ea typeface="Times" charset="0"/>
                <a:cs typeface="Times" charset="0"/>
              </a:rPr>
              <a:t>- </a:t>
            </a:r>
            <a:r>
              <a:rPr lang="x-none" altLang="en-US" sz="2400" dirty="0" smtClean="0">
                <a:latin typeface="Times" charset="0"/>
                <a:ea typeface="Times" charset="0"/>
                <a:cs typeface="Times" charset="0"/>
              </a:rPr>
              <a:t>Цитокини</a:t>
            </a:r>
            <a:r>
              <a:rPr lang="x-none" altLang="en-US" sz="2400" dirty="0">
                <a:latin typeface="Times" charset="0"/>
                <a:ea typeface="Times" charset="0"/>
                <a:cs typeface="Times" charset="0"/>
              </a:rPr>
              <a:t>, комплемент, антивирусна или антикардијална </a:t>
            </a:r>
            <a:r>
              <a:rPr lang="x-none" altLang="en-US" sz="2400" dirty="0" smtClean="0">
                <a:latin typeface="Times" charset="0"/>
                <a:ea typeface="Times" charset="0"/>
                <a:cs typeface="Times" charset="0"/>
              </a:rPr>
              <a:t>антитела</a:t>
            </a:r>
            <a:endParaRPr lang="x-none" altLang="en-US" sz="2400" dirty="0">
              <a:solidFill>
                <a:srgbClr val="FFFF66"/>
              </a:solidFill>
              <a:latin typeface="Times" charset="0"/>
              <a:ea typeface="Times" charset="0"/>
              <a:cs typeface="Times" charset="0"/>
            </a:endParaRPr>
          </a:p>
          <a:p>
            <a:pPr marL="0" marR="0" lvl="0" indent="0" defTabSz="914400" eaLnBrk="1" fontAlgn="auto" latinLnBrk="0" hangingPunct="1">
              <a:lnSpc>
                <a:spcPct val="100000"/>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79753278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8978" y="836712"/>
            <a:ext cx="8229600" cy="1143000"/>
          </a:xfrm>
        </p:spPr>
        <p:txBody>
          <a:bodyPr/>
          <a:lstStyle/>
          <a:p>
            <a:r>
              <a:rPr lang="en-US" dirty="0" smtClean="0"/>
              <a:t>ЕКГ </a:t>
            </a:r>
            <a:r>
              <a:rPr lang="en-US" dirty="0" err="1" smtClean="0"/>
              <a:t>у</a:t>
            </a:r>
            <a:r>
              <a:rPr lang="en-US" dirty="0" smtClean="0"/>
              <a:t> </a:t>
            </a:r>
            <a:r>
              <a:rPr lang="en-US" dirty="0" err="1" smtClean="0"/>
              <a:t>миокардитису</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88978" y="1772816"/>
            <a:ext cx="8229600" cy="4188592"/>
          </a:xfrm>
        </p:spPr>
      </p:pic>
      <p:sp>
        <p:nvSpPr>
          <p:cNvPr id="5" name="TextBox 4"/>
          <p:cNvSpPr txBox="1"/>
          <p:nvPr/>
        </p:nvSpPr>
        <p:spPr>
          <a:xfrm>
            <a:off x="611560" y="6093296"/>
            <a:ext cx="7848872" cy="369332"/>
          </a:xfrm>
          <a:prstGeom prst="rect">
            <a:avLst/>
          </a:prstGeom>
          <a:noFill/>
        </p:spPr>
        <p:txBody>
          <a:bodyPr wrap="square" rtlCol="0">
            <a:spAutoFit/>
          </a:bodyPr>
          <a:lstStyle/>
          <a:p>
            <a:r>
              <a:rPr lang="en-US" dirty="0" err="1" smtClean="0">
                <a:latin typeface="Times" charset="0"/>
                <a:ea typeface="Times" charset="0"/>
                <a:cs typeface="Times" charset="0"/>
              </a:rPr>
              <a:t>Код</a:t>
            </a:r>
            <a:r>
              <a:rPr lang="en-US" dirty="0" smtClean="0">
                <a:latin typeface="Times" charset="0"/>
                <a:ea typeface="Times" charset="0"/>
                <a:cs typeface="Times" charset="0"/>
              </a:rPr>
              <a:t> </a:t>
            </a:r>
            <a:r>
              <a:rPr lang="en-US" dirty="0" err="1" smtClean="0">
                <a:latin typeface="Times" charset="0"/>
                <a:ea typeface="Times" charset="0"/>
                <a:cs typeface="Times" charset="0"/>
              </a:rPr>
              <a:t>већине</a:t>
            </a:r>
            <a:r>
              <a:rPr lang="en-US" dirty="0" smtClean="0">
                <a:latin typeface="Times" charset="0"/>
                <a:ea typeface="Times" charset="0"/>
                <a:cs typeface="Times" charset="0"/>
              </a:rPr>
              <a:t> </a:t>
            </a:r>
            <a:r>
              <a:rPr lang="en-US" dirty="0" err="1" smtClean="0">
                <a:latin typeface="Times" charset="0"/>
                <a:ea typeface="Times" charset="0"/>
                <a:cs typeface="Times" charset="0"/>
              </a:rPr>
              <a:t>пацијената</a:t>
            </a:r>
            <a:r>
              <a:rPr lang="en-US" dirty="0" smtClean="0">
                <a:latin typeface="Times" charset="0"/>
                <a:ea typeface="Times" charset="0"/>
                <a:cs typeface="Times" charset="0"/>
              </a:rPr>
              <a:t>, </a:t>
            </a:r>
            <a:r>
              <a:rPr lang="en-US" dirty="0" err="1" smtClean="0">
                <a:latin typeface="Times" charset="0"/>
                <a:ea typeface="Times" charset="0"/>
                <a:cs typeface="Times" charset="0"/>
              </a:rPr>
              <a:t>синусна</a:t>
            </a:r>
            <a:r>
              <a:rPr lang="en-US" dirty="0" smtClean="0">
                <a:latin typeface="Times" charset="0"/>
                <a:ea typeface="Times" charset="0"/>
                <a:cs typeface="Times" charset="0"/>
              </a:rPr>
              <a:t> </a:t>
            </a:r>
            <a:r>
              <a:rPr lang="en-US" dirty="0" err="1" smtClean="0">
                <a:latin typeface="Times" charset="0"/>
                <a:ea typeface="Times" charset="0"/>
                <a:cs typeface="Times" charset="0"/>
              </a:rPr>
              <a:t>тахикардија</a:t>
            </a:r>
            <a:r>
              <a:rPr lang="en-US" dirty="0" smtClean="0">
                <a:latin typeface="Times" charset="0"/>
                <a:ea typeface="Times" charset="0"/>
                <a:cs typeface="Times" charset="0"/>
              </a:rPr>
              <a:t>, </a:t>
            </a:r>
            <a:r>
              <a:rPr lang="en-US" dirty="0" err="1" smtClean="0">
                <a:latin typeface="Times" charset="0"/>
                <a:ea typeface="Times" charset="0"/>
                <a:cs typeface="Times" charset="0"/>
              </a:rPr>
              <a:t>без</a:t>
            </a:r>
            <a:r>
              <a:rPr lang="en-US" dirty="0" smtClean="0">
                <a:latin typeface="Times" charset="0"/>
                <a:ea typeface="Times" charset="0"/>
                <a:cs typeface="Times" charset="0"/>
              </a:rPr>
              <a:t> </a:t>
            </a:r>
            <a:r>
              <a:rPr lang="en-US" dirty="0" err="1" smtClean="0">
                <a:latin typeface="Times" charset="0"/>
                <a:ea typeface="Times" charset="0"/>
                <a:cs typeface="Times" charset="0"/>
              </a:rPr>
              <a:t>промена</a:t>
            </a:r>
            <a:r>
              <a:rPr lang="en-US" dirty="0" smtClean="0">
                <a:latin typeface="Times" charset="0"/>
                <a:ea typeface="Times" charset="0"/>
                <a:cs typeface="Times" charset="0"/>
              </a:rPr>
              <a:t> </a:t>
            </a:r>
            <a:r>
              <a:rPr lang="en-US" dirty="0" err="1" smtClean="0">
                <a:latin typeface="Times" charset="0"/>
                <a:ea typeface="Times" charset="0"/>
                <a:cs typeface="Times" charset="0"/>
              </a:rPr>
              <a:t>у</a:t>
            </a:r>
            <a:r>
              <a:rPr lang="en-US" dirty="0" smtClean="0">
                <a:latin typeface="Times" charset="0"/>
                <a:ea typeface="Times" charset="0"/>
                <a:cs typeface="Times" charset="0"/>
              </a:rPr>
              <a:t> СТ </a:t>
            </a:r>
            <a:r>
              <a:rPr lang="en-US" dirty="0" err="1" smtClean="0">
                <a:latin typeface="Times" charset="0"/>
                <a:ea typeface="Times" charset="0"/>
                <a:cs typeface="Times" charset="0"/>
              </a:rPr>
              <a:t>и</a:t>
            </a:r>
            <a:r>
              <a:rPr lang="en-US" dirty="0" smtClean="0">
                <a:latin typeface="Times" charset="0"/>
                <a:ea typeface="Times" charset="0"/>
                <a:cs typeface="Times" charset="0"/>
              </a:rPr>
              <a:t> </a:t>
            </a:r>
            <a:r>
              <a:rPr lang="en-US" dirty="0" err="1" smtClean="0">
                <a:latin typeface="Times" charset="0"/>
                <a:ea typeface="Times" charset="0"/>
                <a:cs typeface="Times" charset="0"/>
              </a:rPr>
              <a:t>Т</a:t>
            </a:r>
            <a:r>
              <a:rPr lang="en-US" dirty="0" smtClean="0">
                <a:latin typeface="Times" charset="0"/>
                <a:ea typeface="Times" charset="0"/>
                <a:cs typeface="Times" charset="0"/>
              </a:rPr>
              <a:t> </a:t>
            </a:r>
            <a:r>
              <a:rPr lang="en-US" dirty="0" err="1" smtClean="0">
                <a:latin typeface="Times" charset="0"/>
                <a:ea typeface="Times" charset="0"/>
                <a:cs typeface="Times" charset="0"/>
              </a:rPr>
              <a:t>сегменту</a:t>
            </a:r>
            <a:endParaRPr lang="en-US" dirty="0">
              <a:latin typeface="Times" charset="0"/>
              <a:ea typeface="Times" charset="0"/>
              <a:cs typeface="Times" charset="0"/>
            </a:endParaRPr>
          </a:p>
        </p:txBody>
      </p:sp>
    </p:spTree>
    <p:extLst>
      <p:ext uri="{BB962C8B-B14F-4D97-AF65-F5344CB8AC3E}">
        <p14:creationId xmlns:p14="http://schemas.microsoft.com/office/powerpoint/2010/main" val="92229335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537" y="845840"/>
            <a:ext cx="8229600" cy="1143000"/>
          </a:xfrm>
        </p:spPr>
        <p:txBody>
          <a:bodyPr/>
          <a:lstStyle/>
          <a:p>
            <a:r>
              <a:rPr lang="en-US" dirty="0" err="1" smtClean="0"/>
              <a:t>Мио+перикардитис</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772816"/>
            <a:ext cx="8229600" cy="3356526"/>
          </a:xfrm>
        </p:spPr>
      </p:pic>
      <p:sp>
        <p:nvSpPr>
          <p:cNvPr id="5" name="TextBox 4"/>
          <p:cNvSpPr txBox="1"/>
          <p:nvPr/>
        </p:nvSpPr>
        <p:spPr>
          <a:xfrm>
            <a:off x="476537" y="5301208"/>
            <a:ext cx="7920880" cy="1200329"/>
          </a:xfrm>
          <a:prstGeom prst="rect">
            <a:avLst/>
          </a:prstGeom>
          <a:noFill/>
        </p:spPr>
        <p:txBody>
          <a:bodyPr wrap="square" rtlCol="0">
            <a:spAutoFit/>
          </a:bodyPr>
          <a:lstStyle/>
          <a:p>
            <a:r>
              <a:rPr lang="en-US" dirty="0" err="1" smtClean="0">
                <a:latin typeface="Times" charset="0"/>
                <a:ea typeface="Times" charset="0"/>
                <a:cs typeface="Times" charset="0"/>
              </a:rPr>
              <a:t>Миоперикардитис</a:t>
            </a:r>
            <a:r>
              <a:rPr lang="en-US" dirty="0" smtClean="0">
                <a:latin typeface="Times" charset="0"/>
                <a:ea typeface="Times" charset="0"/>
                <a:cs typeface="Times" charset="0"/>
              </a:rPr>
              <a:t> </a:t>
            </a:r>
            <a:r>
              <a:rPr lang="en-US" dirty="0" err="1" smtClean="0">
                <a:latin typeface="Times" charset="0"/>
                <a:ea typeface="Times" charset="0"/>
                <a:cs typeface="Times" charset="0"/>
              </a:rPr>
              <a:t>или</a:t>
            </a:r>
            <a:r>
              <a:rPr lang="en-US" dirty="0" smtClean="0">
                <a:latin typeface="Times" charset="0"/>
                <a:ea typeface="Times" charset="0"/>
                <a:cs typeface="Times" charset="0"/>
              </a:rPr>
              <a:t> </a:t>
            </a:r>
            <a:r>
              <a:rPr lang="en-US" dirty="0" err="1" smtClean="0">
                <a:latin typeface="Times" charset="0"/>
                <a:ea typeface="Times" charset="0"/>
                <a:cs typeface="Times" charset="0"/>
              </a:rPr>
              <a:t>перимиокардитис</a:t>
            </a:r>
            <a:r>
              <a:rPr lang="en-US" dirty="0" smtClean="0">
                <a:latin typeface="Times" charset="0"/>
                <a:ea typeface="Times" charset="0"/>
                <a:cs typeface="Times" charset="0"/>
              </a:rPr>
              <a:t>, </a:t>
            </a:r>
            <a:r>
              <a:rPr lang="en-US" dirty="0" err="1" smtClean="0">
                <a:latin typeface="Times" charset="0"/>
                <a:ea typeface="Times" charset="0"/>
                <a:cs typeface="Times" charset="0"/>
              </a:rPr>
              <a:t>у</a:t>
            </a:r>
            <a:r>
              <a:rPr lang="en-US" dirty="0" smtClean="0">
                <a:latin typeface="Times" charset="0"/>
                <a:ea typeface="Times" charset="0"/>
                <a:cs typeface="Times" charset="0"/>
              </a:rPr>
              <a:t> </a:t>
            </a:r>
            <a:r>
              <a:rPr lang="en-US" dirty="0" err="1" smtClean="0">
                <a:latin typeface="Times" charset="0"/>
                <a:ea typeface="Times" charset="0"/>
                <a:cs typeface="Times" charset="0"/>
              </a:rPr>
              <a:t>зависности</a:t>
            </a:r>
            <a:r>
              <a:rPr lang="en-US" dirty="0" smtClean="0">
                <a:latin typeface="Times" charset="0"/>
                <a:ea typeface="Times" charset="0"/>
                <a:cs typeface="Times" charset="0"/>
              </a:rPr>
              <a:t> </a:t>
            </a:r>
            <a:r>
              <a:rPr lang="en-US" dirty="0" err="1" smtClean="0">
                <a:latin typeface="Times" charset="0"/>
                <a:ea typeface="Times" charset="0"/>
                <a:cs typeface="Times" charset="0"/>
              </a:rPr>
              <a:t>од</a:t>
            </a:r>
            <a:r>
              <a:rPr lang="en-US" dirty="0" smtClean="0">
                <a:latin typeface="Times" charset="0"/>
                <a:ea typeface="Times" charset="0"/>
                <a:cs typeface="Times" charset="0"/>
              </a:rPr>
              <a:t> </a:t>
            </a:r>
            <a:r>
              <a:rPr lang="en-US" dirty="0" err="1" smtClean="0">
                <a:latin typeface="Times" charset="0"/>
                <a:ea typeface="Times" charset="0"/>
                <a:cs typeface="Times" charset="0"/>
              </a:rPr>
              <a:t>тога</a:t>
            </a:r>
            <a:r>
              <a:rPr lang="en-US" dirty="0" smtClean="0">
                <a:latin typeface="Times" charset="0"/>
                <a:ea typeface="Times" charset="0"/>
                <a:cs typeface="Times" charset="0"/>
              </a:rPr>
              <a:t> </a:t>
            </a:r>
            <a:r>
              <a:rPr lang="en-US" dirty="0" err="1" smtClean="0">
                <a:latin typeface="Times" charset="0"/>
                <a:ea typeface="Times" charset="0"/>
                <a:cs typeface="Times" charset="0"/>
              </a:rPr>
              <a:t>шта</a:t>
            </a:r>
            <a:r>
              <a:rPr lang="en-US" dirty="0" smtClean="0">
                <a:latin typeface="Times" charset="0"/>
                <a:ea typeface="Times" charset="0"/>
                <a:cs typeface="Times" charset="0"/>
              </a:rPr>
              <a:t> </a:t>
            </a:r>
            <a:r>
              <a:rPr lang="en-US" dirty="0" err="1" smtClean="0">
                <a:latin typeface="Times" charset="0"/>
                <a:ea typeface="Times" charset="0"/>
                <a:cs typeface="Times" charset="0"/>
              </a:rPr>
              <a:t>се</a:t>
            </a:r>
            <a:r>
              <a:rPr lang="en-US" dirty="0" smtClean="0">
                <a:latin typeface="Times" charset="0"/>
                <a:ea typeface="Times" charset="0"/>
                <a:cs typeface="Times" charset="0"/>
              </a:rPr>
              <a:t> </a:t>
            </a:r>
            <a:r>
              <a:rPr lang="en-US" dirty="0" err="1" smtClean="0">
                <a:latin typeface="Times" charset="0"/>
                <a:ea typeface="Times" charset="0"/>
                <a:cs typeface="Times" charset="0"/>
              </a:rPr>
              <a:t>прво</a:t>
            </a:r>
            <a:r>
              <a:rPr lang="en-US" dirty="0" smtClean="0">
                <a:latin typeface="Times" charset="0"/>
                <a:ea typeface="Times" charset="0"/>
                <a:cs typeface="Times" charset="0"/>
              </a:rPr>
              <a:t> </a:t>
            </a:r>
            <a:r>
              <a:rPr lang="en-US" dirty="0" err="1" smtClean="0">
                <a:latin typeface="Times" charset="0"/>
                <a:ea typeface="Times" charset="0"/>
                <a:cs typeface="Times" charset="0"/>
              </a:rPr>
              <a:t>јавило</a:t>
            </a:r>
            <a:endParaRPr lang="en-US" dirty="0" smtClean="0">
              <a:latin typeface="Times" charset="0"/>
              <a:ea typeface="Times" charset="0"/>
              <a:cs typeface="Times" charset="0"/>
            </a:endParaRPr>
          </a:p>
          <a:p>
            <a:r>
              <a:rPr lang="en-US" dirty="0" err="1" smtClean="0">
                <a:latin typeface="Times" charset="0"/>
                <a:ea typeface="Times" charset="0"/>
                <a:cs typeface="Times" charset="0"/>
              </a:rPr>
              <a:t>Промене</a:t>
            </a:r>
            <a:r>
              <a:rPr lang="en-US" dirty="0" smtClean="0">
                <a:latin typeface="Times" charset="0"/>
                <a:ea typeface="Times" charset="0"/>
                <a:cs typeface="Times" charset="0"/>
              </a:rPr>
              <a:t> </a:t>
            </a:r>
            <a:r>
              <a:rPr lang="en-US" dirty="0" err="1" smtClean="0">
                <a:latin typeface="Times" charset="0"/>
                <a:ea typeface="Times" charset="0"/>
                <a:cs typeface="Times" charset="0"/>
              </a:rPr>
              <a:t>у</a:t>
            </a:r>
            <a:r>
              <a:rPr lang="en-US" dirty="0" smtClean="0">
                <a:latin typeface="Times" charset="0"/>
                <a:ea typeface="Times" charset="0"/>
                <a:cs typeface="Times" charset="0"/>
              </a:rPr>
              <a:t> </a:t>
            </a:r>
            <a:r>
              <a:rPr lang="en-US" dirty="0" err="1" smtClean="0">
                <a:latin typeface="Times" charset="0"/>
                <a:ea typeface="Times" charset="0"/>
                <a:cs typeface="Times" charset="0"/>
              </a:rPr>
              <a:t>виду</a:t>
            </a:r>
            <a:r>
              <a:rPr lang="en-US" dirty="0" smtClean="0">
                <a:latin typeface="Times" charset="0"/>
                <a:ea typeface="Times" charset="0"/>
                <a:cs typeface="Times" charset="0"/>
              </a:rPr>
              <a:t> </a:t>
            </a:r>
            <a:r>
              <a:rPr lang="en-US" dirty="0" err="1" smtClean="0">
                <a:latin typeface="Times" charset="0"/>
                <a:ea typeface="Times" charset="0"/>
                <a:cs typeface="Times" charset="0"/>
              </a:rPr>
              <a:t>конкавних</a:t>
            </a:r>
            <a:r>
              <a:rPr lang="en-US" dirty="0" smtClean="0">
                <a:latin typeface="Times" charset="0"/>
                <a:ea typeface="Times" charset="0"/>
                <a:cs typeface="Times" charset="0"/>
              </a:rPr>
              <a:t> </a:t>
            </a:r>
            <a:r>
              <a:rPr lang="en-US" dirty="0" err="1" smtClean="0">
                <a:latin typeface="Times" charset="0"/>
                <a:ea typeface="Times" charset="0"/>
                <a:cs typeface="Times" charset="0"/>
              </a:rPr>
              <a:t>елевација</a:t>
            </a:r>
            <a:r>
              <a:rPr lang="en-US" dirty="0" smtClean="0">
                <a:latin typeface="Times" charset="0"/>
                <a:ea typeface="Times" charset="0"/>
                <a:cs typeface="Times" charset="0"/>
              </a:rPr>
              <a:t> СТ </a:t>
            </a:r>
            <a:r>
              <a:rPr lang="en-US" dirty="0" err="1" smtClean="0">
                <a:latin typeface="Times" charset="0"/>
                <a:ea typeface="Times" charset="0"/>
                <a:cs typeface="Times" charset="0"/>
              </a:rPr>
              <a:t>сегмента</a:t>
            </a:r>
            <a:endParaRPr lang="en-US" dirty="0" smtClean="0">
              <a:latin typeface="Times" charset="0"/>
              <a:ea typeface="Times" charset="0"/>
              <a:cs typeface="Times" charset="0"/>
            </a:endParaRPr>
          </a:p>
          <a:p>
            <a:r>
              <a:rPr lang="en-US" dirty="0" err="1" smtClean="0">
                <a:latin typeface="Times" charset="0"/>
                <a:ea typeface="Times" charset="0"/>
                <a:cs typeface="Times" charset="0"/>
              </a:rPr>
              <a:t>Питање</a:t>
            </a:r>
            <a:r>
              <a:rPr lang="en-US" dirty="0" smtClean="0">
                <a:latin typeface="Times" charset="0"/>
                <a:ea typeface="Times" charset="0"/>
                <a:cs typeface="Times" charset="0"/>
              </a:rPr>
              <a:t>: </a:t>
            </a:r>
            <a:r>
              <a:rPr lang="en-US" dirty="0" err="1" smtClean="0">
                <a:latin typeface="Times" charset="0"/>
                <a:ea typeface="Times" charset="0"/>
                <a:cs typeface="Times" charset="0"/>
              </a:rPr>
              <a:t>како</a:t>
            </a:r>
            <a:r>
              <a:rPr lang="en-US" dirty="0" smtClean="0">
                <a:latin typeface="Times" charset="0"/>
                <a:ea typeface="Times" charset="0"/>
                <a:cs typeface="Times" charset="0"/>
              </a:rPr>
              <a:t> </a:t>
            </a:r>
            <a:r>
              <a:rPr lang="en-US" dirty="0" err="1" smtClean="0">
                <a:latin typeface="Times" charset="0"/>
                <a:ea typeface="Times" charset="0"/>
                <a:cs typeface="Times" charset="0"/>
              </a:rPr>
              <a:t>разликовати</a:t>
            </a:r>
            <a:r>
              <a:rPr lang="en-US" dirty="0" smtClean="0">
                <a:latin typeface="Times" charset="0"/>
                <a:ea typeface="Times" charset="0"/>
                <a:cs typeface="Times" charset="0"/>
              </a:rPr>
              <a:t> </a:t>
            </a:r>
            <a:r>
              <a:rPr lang="en-US" dirty="0" err="1" smtClean="0">
                <a:latin typeface="Times" charset="0"/>
                <a:ea typeface="Times" charset="0"/>
                <a:cs typeface="Times" charset="0"/>
              </a:rPr>
              <a:t>од</a:t>
            </a:r>
            <a:r>
              <a:rPr lang="en-US" dirty="0" smtClean="0">
                <a:latin typeface="Times" charset="0"/>
                <a:ea typeface="Times" charset="0"/>
                <a:cs typeface="Times" charset="0"/>
              </a:rPr>
              <a:t> ИМ-</a:t>
            </a:r>
            <a:r>
              <a:rPr lang="en-US" dirty="0" err="1" smtClean="0">
                <a:latin typeface="Times" charset="0"/>
                <a:ea typeface="Times" charset="0"/>
                <a:cs typeface="Times" charset="0"/>
              </a:rPr>
              <a:t>а</a:t>
            </a:r>
            <a:r>
              <a:rPr lang="en-US" dirty="0" smtClean="0">
                <a:latin typeface="Times" charset="0"/>
                <a:ea typeface="Times" charset="0"/>
                <a:cs typeface="Times" charset="0"/>
              </a:rPr>
              <a:t>?</a:t>
            </a:r>
            <a:endParaRPr lang="en-US" dirty="0">
              <a:latin typeface="Times" charset="0"/>
              <a:ea typeface="Times" charset="0"/>
              <a:cs typeface="Times" charset="0"/>
            </a:endParaRPr>
          </a:p>
        </p:txBody>
      </p:sp>
    </p:spTree>
    <p:extLst>
      <p:ext uri="{BB962C8B-B14F-4D97-AF65-F5344CB8AC3E}">
        <p14:creationId xmlns:p14="http://schemas.microsoft.com/office/powerpoint/2010/main" val="138127215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latin typeface="Times" charset="0"/>
                <a:ea typeface="Times" charset="0"/>
                <a:cs typeface="Times" charset="0"/>
              </a:rPr>
              <a:t>Ехокардиографија</a:t>
            </a:r>
            <a:endParaRPr lang="en-US" dirty="0">
              <a:latin typeface="Times" charset="0"/>
              <a:ea typeface="Times" charset="0"/>
              <a:cs typeface="Times" charset="0"/>
            </a:endParaRPr>
          </a:p>
        </p:txBody>
      </p:sp>
      <p:sp>
        <p:nvSpPr>
          <p:cNvPr id="3" name="Content Placeholder 2"/>
          <p:cNvSpPr>
            <a:spLocks noGrp="1"/>
          </p:cNvSpPr>
          <p:nvPr>
            <p:ph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dirty="0" smtClean="0">
                <a:latin typeface="Times" charset="0"/>
                <a:ea typeface="Times" charset="0"/>
                <a:cs typeface="Times" charset="0"/>
              </a:rPr>
              <a:t>- </a:t>
            </a:r>
            <a:r>
              <a:rPr lang="en-US" dirty="0" err="1">
                <a:latin typeface="Times" charset="0"/>
                <a:ea typeface="Times" charset="0"/>
                <a:cs typeface="Times" charset="0"/>
              </a:rPr>
              <a:t>б</a:t>
            </a:r>
            <a:r>
              <a:rPr lang="en-US" dirty="0" err="1" smtClean="0">
                <a:latin typeface="Times" charset="0"/>
                <a:ea typeface="Times" charset="0"/>
                <a:cs typeface="Times" charset="0"/>
              </a:rPr>
              <a:t>ез</a:t>
            </a:r>
            <a:r>
              <a:rPr lang="en-US" dirty="0" smtClean="0">
                <a:latin typeface="Times" charset="0"/>
                <a:ea typeface="Times" charset="0"/>
                <a:cs typeface="Times" charset="0"/>
              </a:rPr>
              <a:t> </a:t>
            </a:r>
            <a:r>
              <a:rPr lang="en-US" dirty="0" err="1" smtClean="0">
                <a:latin typeface="Times" charset="0"/>
                <a:ea typeface="Times" charset="0"/>
                <a:cs typeface="Times" charset="0"/>
              </a:rPr>
              <a:t>битних</a:t>
            </a:r>
            <a:r>
              <a:rPr lang="en-US" dirty="0" smtClean="0">
                <a:latin typeface="Times" charset="0"/>
                <a:ea typeface="Times" charset="0"/>
                <a:cs typeface="Times" charset="0"/>
              </a:rPr>
              <a:t> </a:t>
            </a:r>
            <a:r>
              <a:rPr lang="en-US" dirty="0" err="1" smtClean="0">
                <a:latin typeface="Times" charset="0"/>
                <a:ea typeface="Times" charset="0"/>
                <a:cs typeface="Times" charset="0"/>
              </a:rPr>
              <a:t>промена</a:t>
            </a:r>
            <a:r>
              <a:rPr lang="en-US" dirty="0" smtClean="0">
                <a:latin typeface="Times" charset="0"/>
                <a:ea typeface="Times" charset="0"/>
                <a:cs typeface="Times" charset="0"/>
              </a:rPr>
              <a:t>, </a:t>
            </a:r>
            <a:r>
              <a:rPr lang="en-US" dirty="0" err="1" smtClean="0">
                <a:latin typeface="Times" charset="0"/>
                <a:ea typeface="Times" charset="0"/>
                <a:cs typeface="Times" charset="0"/>
              </a:rPr>
              <a:t>уредан</a:t>
            </a:r>
            <a:r>
              <a:rPr lang="en-US" dirty="0" smtClean="0">
                <a:latin typeface="Times" charset="0"/>
                <a:ea typeface="Times" charset="0"/>
                <a:cs typeface="Times" charset="0"/>
              </a:rPr>
              <a:t> </a:t>
            </a:r>
            <a:r>
              <a:rPr lang="en-US" dirty="0" err="1" smtClean="0">
                <a:latin typeface="Times" charset="0"/>
                <a:ea typeface="Times" charset="0"/>
                <a:cs typeface="Times" charset="0"/>
              </a:rPr>
              <a:t>налаз</a:t>
            </a:r>
            <a:endParaRPr lang="en-US" dirty="0">
              <a:latin typeface="Times" charset="0"/>
              <a:ea typeface="Times" charset="0"/>
              <a:cs typeface="Times" charset="0"/>
            </a:endParaRPr>
          </a:p>
          <a:p>
            <a:pPr marL="0" marR="0" lvl="0" indent="0" defTabSz="914400" eaLnBrk="1" fontAlgn="auto" latinLnBrk="0" hangingPunct="1">
              <a:lnSpc>
                <a:spcPct val="100000"/>
              </a:lnSpc>
              <a:spcBef>
                <a:spcPts val="0"/>
              </a:spcBef>
              <a:spcAft>
                <a:spcPts val="0"/>
              </a:spcAft>
              <a:buClrTx/>
              <a:buSzTx/>
              <a:buFontTx/>
              <a:buNone/>
              <a:tabLst/>
              <a:defRPr/>
            </a:pPr>
            <a:r>
              <a:rPr lang="en-US" dirty="0" smtClean="0">
                <a:latin typeface="Times" charset="0"/>
                <a:ea typeface="Times" charset="0"/>
                <a:cs typeface="Times" charset="0"/>
              </a:rPr>
              <a:t>- </a:t>
            </a:r>
            <a:r>
              <a:rPr lang="en-US" dirty="0" err="1" smtClean="0">
                <a:latin typeface="Times" charset="0"/>
                <a:ea typeface="Times" charset="0"/>
                <a:cs typeface="Times" charset="0"/>
              </a:rPr>
              <a:t>сегментни</a:t>
            </a:r>
            <a:r>
              <a:rPr lang="en-US" dirty="0" smtClean="0">
                <a:latin typeface="Times" charset="0"/>
                <a:ea typeface="Times" charset="0"/>
                <a:cs typeface="Times" charset="0"/>
              </a:rPr>
              <a:t> </a:t>
            </a:r>
            <a:r>
              <a:rPr lang="en-US" dirty="0" err="1" smtClean="0">
                <a:latin typeface="Times" charset="0"/>
                <a:ea typeface="Times" charset="0"/>
                <a:cs typeface="Times" charset="0"/>
              </a:rPr>
              <a:t>поремећаји</a:t>
            </a:r>
            <a:r>
              <a:rPr lang="en-US" dirty="0" smtClean="0">
                <a:latin typeface="Times" charset="0"/>
                <a:ea typeface="Times" charset="0"/>
                <a:cs typeface="Times" charset="0"/>
              </a:rPr>
              <a:t> </a:t>
            </a:r>
            <a:r>
              <a:rPr lang="en-US" dirty="0" err="1" smtClean="0">
                <a:latin typeface="Times" charset="0"/>
                <a:ea typeface="Times" charset="0"/>
                <a:cs typeface="Times" charset="0"/>
              </a:rPr>
              <a:t>контрактиности</a:t>
            </a:r>
            <a:endParaRPr lang="en-US" dirty="0" smtClean="0">
              <a:latin typeface="Times" charset="0"/>
              <a:ea typeface="Times" charset="0"/>
              <a:cs typeface="Times" charset="0"/>
            </a:endParaRPr>
          </a:p>
          <a:p>
            <a:pPr marL="0" marR="0" lvl="0" indent="0" defTabSz="914400" eaLnBrk="1" fontAlgn="auto" latinLnBrk="0" hangingPunct="1">
              <a:lnSpc>
                <a:spcPct val="100000"/>
              </a:lnSpc>
              <a:spcBef>
                <a:spcPts val="0"/>
              </a:spcBef>
              <a:spcAft>
                <a:spcPts val="0"/>
              </a:spcAft>
              <a:buClrTx/>
              <a:buSzTx/>
              <a:buFontTx/>
              <a:buNone/>
              <a:tabLst/>
              <a:defRPr/>
            </a:pPr>
            <a:r>
              <a:rPr lang="en-US" dirty="0" smtClean="0">
                <a:latin typeface="Times" charset="0"/>
                <a:ea typeface="Times" charset="0"/>
                <a:cs typeface="Times" charset="0"/>
              </a:rPr>
              <a:t>- </a:t>
            </a:r>
            <a:r>
              <a:rPr lang="en-US" dirty="0" err="1" smtClean="0">
                <a:latin typeface="Times" charset="0"/>
                <a:ea typeface="Times" charset="0"/>
                <a:cs typeface="Times" charset="0"/>
              </a:rPr>
              <a:t>глобално</a:t>
            </a:r>
            <a:r>
              <a:rPr lang="en-US" dirty="0" smtClean="0">
                <a:latin typeface="Times" charset="0"/>
                <a:ea typeface="Times" charset="0"/>
                <a:cs typeface="Times" charset="0"/>
              </a:rPr>
              <a:t> </a:t>
            </a:r>
            <a:r>
              <a:rPr lang="en-US" dirty="0" err="1" smtClean="0">
                <a:latin typeface="Times" charset="0"/>
                <a:ea typeface="Times" charset="0"/>
                <a:cs typeface="Times" charset="0"/>
              </a:rPr>
              <a:t>поремећена</a:t>
            </a:r>
            <a:r>
              <a:rPr lang="en-US" dirty="0" smtClean="0">
                <a:latin typeface="Times" charset="0"/>
                <a:ea typeface="Times" charset="0"/>
                <a:cs typeface="Times" charset="0"/>
              </a:rPr>
              <a:t> </a:t>
            </a:r>
            <a:r>
              <a:rPr lang="en-US" dirty="0" err="1" smtClean="0">
                <a:latin typeface="Times" charset="0"/>
                <a:ea typeface="Times" charset="0"/>
                <a:cs typeface="Times" charset="0"/>
              </a:rPr>
              <a:t>систолна</a:t>
            </a:r>
            <a:r>
              <a:rPr lang="en-US" dirty="0" smtClean="0">
                <a:latin typeface="Times" charset="0"/>
                <a:ea typeface="Times" charset="0"/>
                <a:cs typeface="Times" charset="0"/>
              </a:rPr>
              <a:t>/</a:t>
            </a:r>
            <a:r>
              <a:rPr lang="en-US" dirty="0" err="1" smtClean="0">
                <a:latin typeface="Times" charset="0"/>
                <a:ea typeface="Times" charset="0"/>
                <a:cs typeface="Times" charset="0"/>
              </a:rPr>
              <a:t>дијастолна</a:t>
            </a:r>
            <a:r>
              <a:rPr lang="en-US" dirty="0" smtClean="0">
                <a:latin typeface="Times" charset="0"/>
                <a:ea typeface="Times" charset="0"/>
                <a:cs typeface="Times" charset="0"/>
              </a:rPr>
              <a:t> </a:t>
            </a:r>
            <a:r>
              <a:rPr lang="en-US" dirty="0" err="1" smtClean="0">
                <a:latin typeface="Times" charset="0"/>
                <a:ea typeface="Times" charset="0"/>
                <a:cs typeface="Times" charset="0"/>
              </a:rPr>
              <a:t>функција</a:t>
            </a:r>
            <a:endParaRPr lang="en-US" dirty="0" smtClean="0">
              <a:latin typeface="Times" charset="0"/>
              <a:ea typeface="Times" charset="0"/>
              <a:cs typeface="Times" charset="0"/>
            </a:endParaRPr>
          </a:p>
          <a:p>
            <a:pPr marL="0" marR="0" lvl="0" indent="0" defTabSz="914400" eaLnBrk="1" fontAlgn="auto" latinLnBrk="0" hangingPunct="1">
              <a:lnSpc>
                <a:spcPct val="100000"/>
              </a:lnSpc>
              <a:spcBef>
                <a:spcPts val="0"/>
              </a:spcBef>
              <a:spcAft>
                <a:spcPts val="0"/>
              </a:spcAft>
              <a:buClrTx/>
              <a:buSzTx/>
              <a:buFontTx/>
              <a:buNone/>
              <a:tabLst/>
              <a:defRPr/>
            </a:pPr>
            <a:r>
              <a:rPr lang="en-US" dirty="0" smtClean="0">
                <a:latin typeface="Times" charset="0"/>
                <a:ea typeface="Times" charset="0"/>
                <a:cs typeface="Times" charset="0"/>
              </a:rPr>
              <a:t>- </a:t>
            </a:r>
            <a:r>
              <a:rPr lang="en-US" dirty="0" err="1" smtClean="0">
                <a:latin typeface="Times" charset="0"/>
                <a:ea typeface="Times" charset="0"/>
                <a:cs typeface="Times" charset="0"/>
              </a:rPr>
              <a:t>дилатација</a:t>
            </a:r>
            <a:r>
              <a:rPr lang="en-US" dirty="0" smtClean="0">
                <a:latin typeface="Times" charset="0"/>
                <a:ea typeface="Times" charset="0"/>
                <a:cs typeface="Times" charset="0"/>
              </a:rPr>
              <a:t> </a:t>
            </a:r>
            <a:r>
              <a:rPr lang="en-US" dirty="0" err="1" smtClean="0">
                <a:latin typeface="Times" charset="0"/>
                <a:ea typeface="Times" charset="0"/>
                <a:cs typeface="Times" charset="0"/>
              </a:rPr>
              <a:t>коморског</a:t>
            </a:r>
            <a:r>
              <a:rPr lang="en-US" dirty="0" smtClean="0">
                <a:latin typeface="Times" charset="0"/>
                <a:ea typeface="Times" charset="0"/>
                <a:cs typeface="Times" charset="0"/>
              </a:rPr>
              <a:t> </a:t>
            </a:r>
            <a:r>
              <a:rPr lang="en-US" dirty="0" err="1" smtClean="0">
                <a:latin typeface="Times" charset="0"/>
                <a:ea typeface="Times" charset="0"/>
                <a:cs typeface="Times" charset="0"/>
              </a:rPr>
              <a:t>система</a:t>
            </a:r>
            <a:endParaRPr lang="en-US" dirty="0" smtClean="0">
              <a:latin typeface="Times" charset="0"/>
              <a:ea typeface="Times" charset="0"/>
              <a:cs typeface="Times" charset="0"/>
            </a:endParaRPr>
          </a:p>
          <a:p>
            <a:pPr marL="0" marR="0" lvl="0" indent="0" defTabSz="914400" eaLnBrk="1" fontAlgn="auto" latinLnBrk="0" hangingPunct="1">
              <a:lnSpc>
                <a:spcPct val="100000"/>
              </a:lnSpc>
              <a:spcBef>
                <a:spcPts val="0"/>
              </a:spcBef>
              <a:spcAft>
                <a:spcPts val="0"/>
              </a:spcAft>
              <a:buClrTx/>
              <a:buSzTx/>
              <a:buFontTx/>
              <a:buNone/>
              <a:tabLst/>
              <a:defRPr/>
            </a:pPr>
            <a:r>
              <a:rPr lang="en-US" dirty="0" smtClean="0">
                <a:latin typeface="Times" charset="0"/>
                <a:ea typeface="Times" charset="0"/>
                <a:cs typeface="Times" charset="0"/>
              </a:rPr>
              <a:t>- </a:t>
            </a:r>
            <a:r>
              <a:rPr lang="en-US" dirty="0" err="1" smtClean="0">
                <a:latin typeface="Times" charset="0"/>
                <a:ea typeface="Times" charset="0"/>
                <a:cs typeface="Times" charset="0"/>
              </a:rPr>
              <a:t>перикардни</a:t>
            </a:r>
            <a:r>
              <a:rPr lang="en-US" dirty="0" smtClean="0">
                <a:latin typeface="Times" charset="0"/>
                <a:ea typeface="Times" charset="0"/>
                <a:cs typeface="Times" charset="0"/>
              </a:rPr>
              <a:t> </a:t>
            </a:r>
            <a:r>
              <a:rPr lang="en-US" dirty="0" err="1" smtClean="0">
                <a:latin typeface="Times" charset="0"/>
                <a:ea typeface="Times" charset="0"/>
                <a:cs typeface="Times" charset="0"/>
              </a:rPr>
              <a:t>излив</a:t>
            </a:r>
            <a:endParaRPr lang="en-US" dirty="0" smtClean="0">
              <a:latin typeface="Times" charset="0"/>
              <a:ea typeface="Times" charset="0"/>
              <a:cs typeface="Times" charset="0"/>
            </a:endParaRPr>
          </a:p>
          <a:p>
            <a:pPr marL="0" marR="0" lvl="0" indent="0" defTabSz="914400" eaLnBrk="1" fontAlgn="auto" latinLnBrk="0" hangingPunct="1">
              <a:lnSpc>
                <a:spcPct val="100000"/>
              </a:lnSpc>
              <a:spcBef>
                <a:spcPts val="0"/>
              </a:spcBef>
              <a:spcAft>
                <a:spcPts val="0"/>
              </a:spcAft>
              <a:buClrTx/>
              <a:buSzTx/>
              <a:buFontTx/>
              <a:buNone/>
              <a:tabLst/>
              <a:defRPr/>
            </a:pPr>
            <a:r>
              <a:rPr lang="en-US" dirty="0" smtClean="0">
                <a:latin typeface="Times" charset="0"/>
                <a:ea typeface="Times" charset="0"/>
                <a:cs typeface="Times" charset="0"/>
              </a:rPr>
              <a:t>- </a:t>
            </a:r>
            <a:r>
              <a:rPr lang="en-US" dirty="0" err="1" smtClean="0">
                <a:latin typeface="Times" charset="0"/>
                <a:ea typeface="Times" charset="0"/>
                <a:cs typeface="Times" charset="0"/>
              </a:rPr>
              <a:t>присуство</a:t>
            </a:r>
            <a:r>
              <a:rPr lang="en-US" dirty="0" smtClean="0">
                <a:latin typeface="Times" charset="0"/>
                <a:ea typeface="Times" charset="0"/>
                <a:cs typeface="Times" charset="0"/>
              </a:rPr>
              <a:t> </a:t>
            </a:r>
            <a:r>
              <a:rPr lang="en-US" dirty="0" err="1" smtClean="0">
                <a:latin typeface="Times" charset="0"/>
                <a:ea typeface="Times" charset="0"/>
                <a:cs typeface="Times" charset="0"/>
              </a:rPr>
              <a:t>тромба</a:t>
            </a:r>
            <a:r>
              <a:rPr lang="en-US" dirty="0" smtClean="0">
                <a:latin typeface="Times" charset="0"/>
                <a:ea typeface="Times" charset="0"/>
                <a:cs typeface="Times" charset="0"/>
              </a:rPr>
              <a:t> </a:t>
            </a:r>
            <a:r>
              <a:rPr lang="en-US" dirty="0" err="1" smtClean="0">
                <a:latin typeface="Times" charset="0"/>
                <a:ea typeface="Times" charset="0"/>
                <a:cs typeface="Times" charset="0"/>
              </a:rPr>
              <a:t>у</a:t>
            </a:r>
            <a:r>
              <a:rPr lang="en-US" dirty="0" smtClean="0">
                <a:latin typeface="Times" charset="0"/>
                <a:ea typeface="Times" charset="0"/>
                <a:cs typeface="Times" charset="0"/>
              </a:rPr>
              <a:t> </a:t>
            </a:r>
            <a:r>
              <a:rPr lang="en-US" dirty="0" err="1" smtClean="0">
                <a:latin typeface="Times" charset="0"/>
                <a:ea typeface="Times" charset="0"/>
                <a:cs typeface="Times" charset="0"/>
              </a:rPr>
              <a:t>срчаним</a:t>
            </a:r>
            <a:r>
              <a:rPr lang="en-US" dirty="0" smtClean="0">
                <a:latin typeface="Times" charset="0"/>
                <a:ea typeface="Times" charset="0"/>
                <a:cs typeface="Times" charset="0"/>
              </a:rPr>
              <a:t> </a:t>
            </a:r>
            <a:r>
              <a:rPr lang="en-US" dirty="0" err="1" smtClean="0">
                <a:latin typeface="Times" charset="0"/>
                <a:ea typeface="Times" charset="0"/>
                <a:cs typeface="Times" charset="0"/>
              </a:rPr>
              <a:t>шупљинама</a:t>
            </a:r>
            <a:endParaRPr lang="en-US" dirty="0" smtClean="0">
              <a:latin typeface="Times" charset="0"/>
              <a:ea typeface="Times" charset="0"/>
              <a:cs typeface="Times" charset="0"/>
            </a:endParaRPr>
          </a:p>
          <a:p>
            <a:pPr marL="0" marR="0" lvl="0" indent="0" defTabSz="914400" eaLnBrk="1" fontAlgn="auto" latinLnBrk="0" hangingPunct="1">
              <a:lnSpc>
                <a:spcPct val="100000"/>
              </a:lnSpc>
              <a:spcBef>
                <a:spcPts val="0"/>
              </a:spcBef>
              <a:spcAft>
                <a:spcPts val="0"/>
              </a:spcAft>
              <a:buClrTx/>
              <a:buSzTx/>
              <a:buFontTx/>
              <a:buNone/>
              <a:tabLst/>
              <a:defRPr/>
            </a:pPr>
            <a:endParaRPr lang="en-US" dirty="0">
              <a:latin typeface="Times" charset="0"/>
              <a:ea typeface="Times" charset="0"/>
              <a:cs typeface="Times" charset="0"/>
            </a:endParaRPr>
          </a:p>
        </p:txBody>
      </p:sp>
    </p:spTree>
    <p:extLst>
      <p:ext uri="{BB962C8B-B14F-4D97-AF65-F5344CB8AC3E}">
        <p14:creationId xmlns:p14="http://schemas.microsoft.com/office/powerpoint/2010/main" val="42012688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48656" r="50994" b="-16"/>
          <a:stretch/>
        </p:blipFill>
        <p:spPr>
          <a:xfrm>
            <a:off x="1187624" y="1268760"/>
            <a:ext cx="6070576" cy="4680520"/>
          </a:xfrm>
        </p:spPr>
      </p:pic>
      <p:sp>
        <p:nvSpPr>
          <p:cNvPr id="5" name="TextBox 4"/>
          <p:cNvSpPr txBox="1"/>
          <p:nvPr/>
        </p:nvSpPr>
        <p:spPr>
          <a:xfrm>
            <a:off x="5364088" y="3933056"/>
            <a:ext cx="4464496" cy="369332"/>
          </a:xfrm>
          <a:prstGeom prst="rect">
            <a:avLst/>
          </a:prstGeom>
          <a:noFill/>
        </p:spPr>
        <p:txBody>
          <a:bodyPr wrap="square" rtlCol="0">
            <a:spAutoFit/>
          </a:bodyPr>
          <a:lstStyle/>
          <a:p>
            <a:r>
              <a:rPr lang="en-US" dirty="0" err="1" smtClean="0">
                <a:solidFill>
                  <a:srgbClr val="FF0000"/>
                </a:solidFill>
                <a:latin typeface="Times" charset="0"/>
                <a:ea typeface="Times" charset="0"/>
                <a:cs typeface="Times" charset="0"/>
              </a:rPr>
              <a:t>Тромб</a:t>
            </a:r>
            <a:r>
              <a:rPr lang="en-US" dirty="0" smtClean="0">
                <a:solidFill>
                  <a:srgbClr val="FF0000"/>
                </a:solidFill>
                <a:latin typeface="Times" charset="0"/>
                <a:ea typeface="Times" charset="0"/>
                <a:cs typeface="Times" charset="0"/>
              </a:rPr>
              <a:t>!</a:t>
            </a:r>
            <a:endParaRPr lang="en-US" dirty="0">
              <a:solidFill>
                <a:srgbClr val="FF0000"/>
              </a:solidFill>
              <a:latin typeface="Times" charset="0"/>
              <a:ea typeface="Times" charset="0"/>
              <a:cs typeface="Times" charset="0"/>
            </a:endParaRPr>
          </a:p>
        </p:txBody>
      </p:sp>
    </p:spTree>
    <p:extLst>
      <p:ext uri="{BB962C8B-B14F-4D97-AF65-F5344CB8AC3E}">
        <p14:creationId xmlns:p14="http://schemas.microsoft.com/office/powerpoint/2010/main" val="13838027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chemeClr val="tx1"/>
                </a:solidFill>
                <a:latin typeface="Times" charset="0"/>
                <a:ea typeface="Times" charset="0"/>
                <a:cs typeface="Times" charset="0"/>
              </a:rPr>
              <a:t>Дијагностика</a:t>
            </a:r>
            <a:endParaRPr lang="en-US" dirty="0">
              <a:solidFill>
                <a:schemeClr val="tx1"/>
              </a:solidFill>
              <a:latin typeface="Times" charset="0"/>
              <a:ea typeface="Times" charset="0"/>
              <a:cs typeface="Times" charset="0"/>
            </a:endParaRPr>
          </a:p>
        </p:txBody>
      </p:sp>
      <p:sp>
        <p:nvSpPr>
          <p:cNvPr id="3" name="Content Placeholder 2"/>
          <p:cNvSpPr>
            <a:spLocks noGrp="1"/>
          </p:cNvSpPr>
          <p:nvPr>
            <p:ph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dirty="0" err="1" smtClean="0">
                <a:latin typeface="Times" charset="0"/>
                <a:ea typeface="Times" charset="0"/>
                <a:cs typeface="Times" charset="0"/>
              </a:rPr>
              <a:t>Магнетна</a:t>
            </a:r>
            <a:r>
              <a:rPr lang="en-US" dirty="0" smtClean="0">
                <a:latin typeface="Times" charset="0"/>
                <a:ea typeface="Times" charset="0"/>
                <a:cs typeface="Times" charset="0"/>
              </a:rPr>
              <a:t> </a:t>
            </a:r>
            <a:r>
              <a:rPr lang="en-US" dirty="0" err="1" smtClean="0">
                <a:latin typeface="Times" charset="0"/>
                <a:ea typeface="Times" charset="0"/>
                <a:cs typeface="Times" charset="0"/>
              </a:rPr>
              <a:t>резонанца</a:t>
            </a:r>
            <a:endParaRPr lang="en-US" dirty="0" smtClean="0">
              <a:latin typeface="Times" charset="0"/>
              <a:ea typeface="Times" charset="0"/>
              <a:cs typeface="Times" charset="0"/>
            </a:endParaRPr>
          </a:p>
          <a:p>
            <a:pPr marL="0" indent="0" eaLnBrk="1" fontAlgn="auto" hangingPunct="1">
              <a:spcBef>
                <a:spcPts val="0"/>
              </a:spcBef>
              <a:spcAft>
                <a:spcPts val="0"/>
              </a:spcAft>
              <a:buNone/>
            </a:pPr>
            <a:r>
              <a:rPr lang="x-none" altLang="en-US" sz="2000" dirty="0">
                <a:latin typeface="Times" charset="0"/>
                <a:ea typeface="Times" charset="0"/>
                <a:cs typeface="Times" charset="0"/>
              </a:rPr>
              <a:t>Инфламација доводи до промена у пермеабилности </a:t>
            </a:r>
            <a:r>
              <a:rPr lang="x-none" altLang="en-US" sz="2000" dirty="0" smtClean="0">
                <a:latin typeface="Times" charset="0"/>
                <a:ea typeface="Times" charset="0"/>
                <a:cs typeface="Times" charset="0"/>
              </a:rPr>
              <a:t>м</a:t>
            </a:r>
            <a:r>
              <a:rPr lang="hr-HR" altLang="en-US" sz="2000" dirty="0" err="1" smtClean="0">
                <a:latin typeface="Times" charset="0"/>
                <a:ea typeface="Times" charset="0"/>
                <a:cs typeface="Times" charset="0"/>
              </a:rPr>
              <a:t>и</a:t>
            </a:r>
            <a:r>
              <a:rPr lang="x-none" altLang="en-US" sz="2000" dirty="0" smtClean="0">
                <a:latin typeface="Times" charset="0"/>
                <a:ea typeface="Times" charset="0"/>
                <a:cs typeface="Times" charset="0"/>
              </a:rPr>
              <a:t>оцита</a:t>
            </a:r>
            <a:r>
              <a:rPr lang="x-none" altLang="en-US" sz="2000" dirty="0">
                <a:latin typeface="Times" charset="0"/>
                <a:ea typeface="Times" charset="0"/>
                <a:cs typeface="Times" charset="0"/>
              </a:rPr>
              <a:t>, до ткивног едема и ткивне </a:t>
            </a:r>
            <a:r>
              <a:rPr lang="x-none" altLang="en-US" sz="2000" dirty="0" smtClean="0">
                <a:latin typeface="Times" charset="0"/>
                <a:ea typeface="Times" charset="0"/>
                <a:cs typeface="Times" charset="0"/>
              </a:rPr>
              <a:t>фиброзе</a:t>
            </a:r>
            <a:r>
              <a:rPr lang="hr-HR" altLang="en-US" sz="2000" dirty="0" smtClean="0">
                <a:latin typeface="Times" charset="0"/>
                <a:ea typeface="Times" charset="0"/>
                <a:cs typeface="Times" charset="0"/>
              </a:rPr>
              <a:t> </a:t>
            </a:r>
            <a:r>
              <a:rPr lang="hr-HR" altLang="en-US" sz="2000" dirty="0" err="1" smtClean="0">
                <a:latin typeface="Times" charset="0"/>
                <a:ea typeface="Times" charset="0"/>
                <a:cs typeface="Times" charset="0"/>
              </a:rPr>
              <a:t>које</a:t>
            </a:r>
            <a:r>
              <a:rPr lang="hr-HR" altLang="en-US" sz="2000" dirty="0" smtClean="0">
                <a:latin typeface="Times" charset="0"/>
                <a:ea typeface="Times" charset="0"/>
                <a:cs typeface="Times" charset="0"/>
              </a:rPr>
              <a:t> МР </a:t>
            </a:r>
            <a:r>
              <a:rPr lang="hr-HR" altLang="en-US" sz="2000" dirty="0" err="1" smtClean="0">
                <a:latin typeface="Times" charset="0"/>
                <a:ea typeface="Times" charset="0"/>
                <a:cs typeface="Times" charset="0"/>
              </a:rPr>
              <a:t>добро</a:t>
            </a:r>
            <a:r>
              <a:rPr lang="hr-HR" altLang="en-US" sz="2000" dirty="0" smtClean="0">
                <a:latin typeface="Times" charset="0"/>
                <a:ea typeface="Times" charset="0"/>
                <a:cs typeface="Times" charset="0"/>
              </a:rPr>
              <a:t> </a:t>
            </a:r>
            <a:r>
              <a:rPr lang="hr-HR" altLang="en-US" sz="2000" dirty="0" err="1" smtClean="0">
                <a:latin typeface="Times" charset="0"/>
                <a:ea typeface="Times" charset="0"/>
                <a:cs typeface="Times" charset="0"/>
              </a:rPr>
              <a:t>детектује</a:t>
            </a:r>
            <a:r>
              <a:rPr lang="hr-HR" altLang="en-US" sz="2000" dirty="0" smtClean="0">
                <a:latin typeface="Times" charset="0"/>
                <a:ea typeface="Times" charset="0"/>
                <a:cs typeface="Times" charset="0"/>
              </a:rPr>
              <a:t>.</a:t>
            </a:r>
            <a:endParaRPr lang="x-none" altLang="en-US" sz="2000" dirty="0">
              <a:latin typeface="Times" charset="0"/>
              <a:ea typeface="Times" charset="0"/>
              <a:cs typeface="Times" charset="0"/>
            </a:endParaRPr>
          </a:p>
          <a:p>
            <a:pPr marL="0" marR="0" lvl="0" indent="0" defTabSz="914400" eaLnBrk="1" fontAlgn="auto" latinLnBrk="0" hangingPunct="1">
              <a:lnSpc>
                <a:spcPct val="100000"/>
              </a:lnSpc>
              <a:spcBef>
                <a:spcPts val="0"/>
              </a:spcBef>
              <a:spcAft>
                <a:spcPts val="0"/>
              </a:spcAft>
              <a:buClrTx/>
              <a:buSzTx/>
              <a:buFontTx/>
              <a:buNone/>
              <a:tabLst/>
              <a:defRPr/>
            </a:pPr>
            <a:endParaRPr lang="en-US" dirty="0" smtClean="0">
              <a:latin typeface="Times" charset="0"/>
              <a:ea typeface="Times" charset="0"/>
              <a:cs typeface="Times" charset="0"/>
            </a:endParaRPr>
          </a:p>
          <a:p>
            <a:pPr marL="0" marR="0" lvl="0" indent="0" defTabSz="914400" eaLnBrk="1" fontAlgn="auto" latinLnBrk="0" hangingPunct="1">
              <a:lnSpc>
                <a:spcPct val="100000"/>
              </a:lnSpc>
              <a:spcBef>
                <a:spcPts val="0"/>
              </a:spcBef>
              <a:spcAft>
                <a:spcPts val="0"/>
              </a:spcAft>
              <a:buClrTx/>
              <a:buSzTx/>
              <a:buFontTx/>
              <a:buNone/>
              <a:tabLst/>
              <a:defRPr/>
            </a:pPr>
            <a:endParaRPr lang="en-US" dirty="0">
              <a:latin typeface="Times" charset="0"/>
              <a:ea typeface="Times" charset="0"/>
              <a:cs typeface="Times" charset="0"/>
            </a:endParaRPr>
          </a:p>
          <a:p>
            <a:pPr marL="0" marR="0" lvl="0" indent="0" defTabSz="914400" eaLnBrk="1" fontAlgn="auto" latinLnBrk="0" hangingPunct="1">
              <a:lnSpc>
                <a:spcPct val="100000"/>
              </a:lnSpc>
              <a:spcBef>
                <a:spcPts val="0"/>
              </a:spcBef>
              <a:spcAft>
                <a:spcPts val="0"/>
              </a:spcAft>
              <a:buClrTx/>
              <a:buSzTx/>
              <a:buFontTx/>
              <a:buNone/>
              <a:tabLst/>
              <a:defRPr/>
            </a:pPr>
            <a:r>
              <a:rPr lang="en-US" dirty="0" err="1" smtClean="0">
                <a:latin typeface="Times" charset="0"/>
                <a:ea typeface="Times" charset="0"/>
                <a:cs typeface="Times" charset="0"/>
              </a:rPr>
              <a:t>Златни</a:t>
            </a:r>
            <a:r>
              <a:rPr lang="en-US" dirty="0" smtClean="0">
                <a:latin typeface="Times" charset="0"/>
                <a:ea typeface="Times" charset="0"/>
                <a:cs typeface="Times" charset="0"/>
              </a:rPr>
              <a:t> </a:t>
            </a:r>
            <a:r>
              <a:rPr lang="en-US" dirty="0" err="1" smtClean="0">
                <a:latin typeface="Times" charset="0"/>
                <a:ea typeface="Times" charset="0"/>
                <a:cs typeface="Times" charset="0"/>
              </a:rPr>
              <a:t>стандард</a:t>
            </a:r>
            <a:r>
              <a:rPr lang="en-US" dirty="0" smtClean="0">
                <a:latin typeface="Times" charset="0"/>
                <a:ea typeface="Times" charset="0"/>
                <a:cs typeface="Times" charset="0"/>
              </a:rPr>
              <a:t>: </a:t>
            </a:r>
            <a:r>
              <a:rPr lang="en-US" dirty="0" err="1" smtClean="0">
                <a:solidFill>
                  <a:srgbClr val="FF0000"/>
                </a:solidFill>
                <a:latin typeface="Times" charset="0"/>
                <a:ea typeface="Times" charset="0"/>
                <a:cs typeface="Times" charset="0"/>
              </a:rPr>
              <a:t>ендомиокардна</a:t>
            </a:r>
            <a:r>
              <a:rPr lang="en-US" dirty="0" smtClean="0">
                <a:solidFill>
                  <a:srgbClr val="FF0000"/>
                </a:solidFill>
                <a:latin typeface="Times" charset="0"/>
                <a:ea typeface="Times" charset="0"/>
                <a:cs typeface="Times" charset="0"/>
              </a:rPr>
              <a:t> </a:t>
            </a:r>
            <a:r>
              <a:rPr lang="en-US" dirty="0" err="1" smtClean="0">
                <a:solidFill>
                  <a:srgbClr val="FF0000"/>
                </a:solidFill>
                <a:latin typeface="Times" charset="0"/>
                <a:ea typeface="Times" charset="0"/>
                <a:cs typeface="Times" charset="0"/>
              </a:rPr>
              <a:t>биопсија</a:t>
            </a:r>
            <a:r>
              <a:rPr lang="en-US" dirty="0" smtClean="0">
                <a:solidFill>
                  <a:srgbClr val="FF0000"/>
                </a:solidFill>
                <a:latin typeface="Times" charset="0"/>
                <a:ea typeface="Times" charset="0"/>
                <a:cs typeface="Times" charset="0"/>
              </a:rPr>
              <a:t>!</a:t>
            </a:r>
            <a:endParaRPr lang="en-US" dirty="0">
              <a:solidFill>
                <a:srgbClr val="FF0000"/>
              </a:solidFill>
              <a:latin typeface="Times" charset="0"/>
              <a:ea typeface="Times" charset="0"/>
              <a:cs typeface="Times" charset="0"/>
            </a:endParaRPr>
          </a:p>
        </p:txBody>
      </p:sp>
    </p:spTree>
    <p:extLst>
      <p:ext uri="{BB962C8B-B14F-4D97-AF65-F5344CB8AC3E}">
        <p14:creationId xmlns:p14="http://schemas.microsoft.com/office/powerpoint/2010/main" val="118058485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457200" y="1028700"/>
            <a:ext cx="8229600" cy="1143000"/>
          </a:xfrm>
        </p:spPr>
        <p:txBody>
          <a:bodyPr/>
          <a:lstStyle/>
          <a:p>
            <a:r>
              <a:rPr lang="Zyyy" altLang="en-US" sz="3600" dirty="0" smtClean="0">
                <a:solidFill>
                  <a:schemeClr val="tx1"/>
                </a:solidFill>
                <a:latin typeface="Times" charset="0"/>
                <a:ea typeface="Times" charset="0"/>
                <a:cs typeface="Times" charset="0"/>
              </a:rPr>
              <a:t>Фулминантни миокардитис</a:t>
            </a:r>
            <a:endParaRPr lang="Zyyy" altLang="en-US" sz="3600" dirty="0">
              <a:solidFill>
                <a:schemeClr val="tx1"/>
              </a:solidFill>
              <a:latin typeface="Times" charset="0"/>
              <a:ea typeface="Times" charset="0"/>
              <a:cs typeface="Times" charset="0"/>
            </a:endParaRPr>
          </a:p>
        </p:txBody>
      </p:sp>
      <p:sp>
        <p:nvSpPr>
          <p:cNvPr id="64515" name="Rectangle 3"/>
          <p:cNvSpPr>
            <a:spLocks noGrp="1" noChangeArrowheads="1"/>
          </p:cNvSpPr>
          <p:nvPr>
            <p:ph type="body" idx="1"/>
          </p:nvPr>
        </p:nvSpPr>
        <p:spPr>
          <a:xfrm>
            <a:off x="457200" y="2276872"/>
            <a:ext cx="8229600" cy="2743200"/>
          </a:xfrm>
        </p:spPr>
        <p:txBody>
          <a:bodyPr/>
          <a:lstStyle/>
          <a:p>
            <a:pPr marL="0" indent="0">
              <a:buNone/>
            </a:pPr>
            <a:r>
              <a:rPr lang="hr-HR" altLang="en-US" sz="2400" dirty="0" err="1" smtClean="0">
                <a:latin typeface="Times" charset="0"/>
                <a:ea typeface="Times" charset="0"/>
                <a:cs typeface="Times" charset="0"/>
              </a:rPr>
              <a:t>Нагло</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настала</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тешка</a:t>
            </a:r>
            <a:r>
              <a:rPr lang="Zyyy" altLang="en-US" sz="2400" dirty="0" smtClean="0">
                <a:latin typeface="Times" charset="0"/>
                <a:ea typeface="Times" charset="0"/>
                <a:cs typeface="Times" charset="0"/>
              </a:rPr>
              <a:t> </a:t>
            </a:r>
            <a:r>
              <a:rPr lang="Zyyy" altLang="en-US" sz="2400" dirty="0">
                <a:latin typeface="Times" charset="0"/>
                <a:ea typeface="Times" charset="0"/>
                <a:cs typeface="Times" charset="0"/>
              </a:rPr>
              <a:t>срчана инсуфицијенција</a:t>
            </a:r>
          </a:p>
          <a:p>
            <a:pPr marL="0" indent="0">
              <a:buNone/>
            </a:pPr>
            <a:r>
              <a:rPr lang="Zyyy" altLang="en-US" sz="2400" dirty="0">
                <a:latin typeface="Times" charset="0"/>
                <a:ea typeface="Times" charset="0"/>
                <a:cs typeface="Times" charset="0"/>
              </a:rPr>
              <a:t>Често са </a:t>
            </a:r>
            <a:r>
              <a:rPr lang="Zyyy" altLang="en-US" sz="2400" b="1" dirty="0">
                <a:latin typeface="Times" charset="0"/>
                <a:ea typeface="Times" charset="0"/>
                <a:cs typeface="Times" charset="0"/>
              </a:rPr>
              <a:t>кардиогеним шоком </a:t>
            </a:r>
            <a:r>
              <a:rPr lang="Zyyy" altLang="en-US" sz="2400" dirty="0">
                <a:latin typeface="Times" charset="0"/>
                <a:ea typeface="Times" charset="0"/>
                <a:cs typeface="Times" charset="0"/>
              </a:rPr>
              <a:t>у одсуству друге етиологије</a:t>
            </a:r>
          </a:p>
          <a:p>
            <a:pPr marL="0" indent="0">
              <a:buNone/>
            </a:pPr>
            <a:r>
              <a:rPr lang="hr-HR" altLang="en-US" sz="2400" u="sng" dirty="0" err="1" smtClean="0">
                <a:latin typeface="Times" charset="0"/>
                <a:ea typeface="Times" charset="0"/>
                <a:cs typeface="Times" charset="0"/>
              </a:rPr>
              <a:t>Ехо</a:t>
            </a:r>
            <a:r>
              <a:rPr lang="hr-HR" altLang="en-US" sz="2400" u="sng" dirty="0" smtClean="0">
                <a:latin typeface="Times" charset="0"/>
                <a:ea typeface="Times" charset="0"/>
                <a:cs typeface="Times" charset="0"/>
              </a:rPr>
              <a:t> </a:t>
            </a:r>
            <a:r>
              <a:rPr lang="hr-HR" altLang="en-US" sz="2400" u="sng" dirty="0" err="1" smtClean="0">
                <a:latin typeface="Times" charset="0"/>
                <a:ea typeface="Times" charset="0"/>
                <a:cs typeface="Times" charset="0"/>
              </a:rPr>
              <a:t>срца</a:t>
            </a:r>
            <a:r>
              <a:rPr lang="hr-HR" altLang="en-US" sz="2400" u="sng" dirty="0" smtClean="0">
                <a:latin typeface="Times" charset="0"/>
                <a:ea typeface="Times" charset="0"/>
                <a:cs typeface="Times" charset="0"/>
              </a:rPr>
              <a:t>: </a:t>
            </a:r>
            <a:r>
              <a:rPr lang="hr-HR" altLang="en-US" sz="2400" dirty="0" smtClean="0">
                <a:latin typeface="Times" charset="0"/>
                <a:ea typeface="Times" charset="0"/>
                <a:cs typeface="Times" charset="0"/>
              </a:rPr>
              <a:t> </a:t>
            </a:r>
            <a:r>
              <a:rPr lang="hr-HR" altLang="en-US" sz="2400" dirty="0" err="1">
                <a:latin typeface="Times" charset="0"/>
                <a:ea typeface="Times" charset="0"/>
                <a:cs typeface="Times" charset="0"/>
              </a:rPr>
              <a:t>з</a:t>
            </a:r>
            <a:r>
              <a:rPr lang="Zyyy" altLang="en-US" sz="2400" dirty="0" smtClean="0">
                <a:latin typeface="Times" charset="0"/>
                <a:ea typeface="Times" charset="0"/>
                <a:cs typeface="Times" charset="0"/>
              </a:rPr>
              <a:t>начајно </a:t>
            </a:r>
            <a:r>
              <a:rPr lang="Zyyy" altLang="en-US" sz="2400" dirty="0">
                <a:latin typeface="Times" charset="0"/>
                <a:ea typeface="Times" charset="0"/>
                <a:cs typeface="Times" charset="0"/>
              </a:rPr>
              <a:t>нарушена функција миокарда са минимално дилатираном шупљином леве комором</a:t>
            </a:r>
          </a:p>
        </p:txBody>
      </p:sp>
      <p:pic>
        <p:nvPicPr>
          <p:cNvPr id="64516" name="Picture 4"/>
          <p:cNvPicPr>
            <a:picLocks noChangeAspect="1" noChangeArrowheads="1"/>
          </p:cNvPicPr>
          <p:nvPr/>
        </p:nvPicPr>
        <p:blipFill>
          <a:blip r:embed="rId2">
            <a:extLst>
              <a:ext uri="{28A0092B-C50C-407E-A947-70E740481C1C}">
                <a14:useLocalDpi xmlns:a14="http://schemas.microsoft.com/office/drawing/2010/main" val="0"/>
              </a:ext>
            </a:extLst>
          </a:blip>
          <a:srcRect l="26923" r="28633" b="82222"/>
          <a:stretch>
            <a:fillRect/>
          </a:stretch>
        </p:blipFill>
        <p:spPr bwMode="auto">
          <a:xfrm>
            <a:off x="2581275" y="152400"/>
            <a:ext cx="39624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14612112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26301" y="980728"/>
            <a:ext cx="8229600" cy="1143000"/>
          </a:xfrm>
        </p:spPr>
        <p:txBody>
          <a:bodyPr/>
          <a:lstStyle/>
          <a:p>
            <a:r>
              <a:rPr lang="Zyyy" altLang="en-US" sz="3600" dirty="0" smtClean="0">
                <a:solidFill>
                  <a:schemeClr val="tx1"/>
                </a:solidFill>
                <a:latin typeface="Times" charset="0"/>
                <a:ea typeface="Times" charset="0"/>
                <a:cs typeface="Times" charset="0"/>
              </a:rPr>
              <a:t>Миокардитис гигантских ћелија</a:t>
            </a:r>
            <a:endParaRPr lang="Zyyy" altLang="en-US" sz="3600" dirty="0">
              <a:solidFill>
                <a:schemeClr val="tx1"/>
              </a:solidFill>
              <a:latin typeface="Times" charset="0"/>
              <a:ea typeface="Times" charset="0"/>
              <a:cs typeface="Times" charset="0"/>
            </a:endParaRPr>
          </a:p>
        </p:txBody>
      </p:sp>
      <p:sp>
        <p:nvSpPr>
          <p:cNvPr id="65539" name="Rectangle 3"/>
          <p:cNvSpPr>
            <a:spLocks noGrp="1" noChangeArrowheads="1"/>
          </p:cNvSpPr>
          <p:nvPr>
            <p:ph type="body" idx="1"/>
          </p:nvPr>
        </p:nvSpPr>
        <p:spPr>
          <a:xfrm>
            <a:off x="426301" y="2276872"/>
            <a:ext cx="8229600" cy="2895600"/>
          </a:xfrm>
        </p:spPr>
        <p:txBody>
          <a:bodyPr/>
          <a:lstStyle/>
          <a:p>
            <a:r>
              <a:rPr lang="Zyyy" altLang="en-US" sz="2400" dirty="0" smtClean="0">
                <a:latin typeface="Times" charset="0"/>
                <a:ea typeface="Times" charset="0"/>
                <a:cs typeface="Times" charset="0"/>
              </a:rPr>
              <a:t>срчана инсуфицијенција</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која</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прогредира</a:t>
            </a:r>
            <a:endParaRPr lang="Zyyy" altLang="en-US" sz="2400" dirty="0">
              <a:latin typeface="Times" charset="0"/>
              <a:ea typeface="Times" charset="0"/>
              <a:cs typeface="Times" charset="0"/>
            </a:endParaRPr>
          </a:p>
          <a:p>
            <a:r>
              <a:rPr lang="hr-HR" altLang="en-US" sz="2400" dirty="0" smtClean="0">
                <a:latin typeface="Times" charset="0"/>
                <a:ea typeface="Times" charset="0"/>
                <a:cs typeface="Times" charset="0"/>
              </a:rPr>
              <a:t>п</a:t>
            </a:r>
            <a:r>
              <a:rPr lang="Zyyy" altLang="en-US" sz="2400" dirty="0" smtClean="0">
                <a:latin typeface="Times" charset="0"/>
                <a:ea typeface="Times" charset="0"/>
                <a:cs typeface="Times" charset="0"/>
              </a:rPr>
              <a:t>атохистолошки-Гигантске </a:t>
            </a:r>
            <a:r>
              <a:rPr lang="Zyyy" altLang="en-US" sz="2400" dirty="0">
                <a:latin typeface="Times" charset="0"/>
                <a:ea typeface="Times" charset="0"/>
                <a:cs typeface="Times" charset="0"/>
              </a:rPr>
              <a:t>ћелије са активном инфламацијом </a:t>
            </a:r>
          </a:p>
          <a:p>
            <a:r>
              <a:rPr lang="hr-HR" altLang="en-US" sz="2400" dirty="0" smtClean="0">
                <a:latin typeface="Times" charset="0"/>
                <a:ea typeface="Times" charset="0"/>
                <a:cs typeface="Times" charset="0"/>
              </a:rPr>
              <a:t>а</a:t>
            </a:r>
            <a:r>
              <a:rPr lang="Zyyy" altLang="en-US" sz="2400" dirty="0" smtClean="0">
                <a:latin typeface="Times" charset="0"/>
                <a:ea typeface="Times" charset="0"/>
                <a:cs typeface="Times" charset="0"/>
              </a:rPr>
              <a:t>ритмије </a:t>
            </a:r>
            <a:r>
              <a:rPr lang="Zyyy" altLang="en-US" sz="2400" dirty="0">
                <a:latin typeface="Times" charset="0"/>
                <a:ea typeface="Times" charset="0"/>
                <a:cs typeface="Times" charset="0"/>
              </a:rPr>
              <a:t>и срчани блокови</a:t>
            </a:r>
          </a:p>
          <a:p>
            <a:pPr marL="0" indent="0">
              <a:buNone/>
            </a:pPr>
            <a:endParaRPr lang="Zyyy" altLang="en-US" sz="2400" dirty="0">
              <a:latin typeface="Times" charset="0"/>
              <a:ea typeface="Times" charset="0"/>
              <a:cs typeface="Times" charset="0"/>
            </a:endParaRPr>
          </a:p>
          <a:p>
            <a:pPr marL="0" indent="0">
              <a:buNone/>
            </a:pPr>
            <a:r>
              <a:rPr lang="Zyyy" altLang="en-US" sz="2400" b="1" dirty="0">
                <a:latin typeface="Times" charset="0"/>
                <a:ea typeface="Times" charset="0"/>
                <a:cs typeface="Times" charset="0"/>
              </a:rPr>
              <a:t>Лоша </a:t>
            </a:r>
            <a:r>
              <a:rPr lang="Zyyy" altLang="en-US" sz="2400" b="1" dirty="0" smtClean="0">
                <a:latin typeface="Times" charset="0"/>
                <a:ea typeface="Times" charset="0"/>
                <a:cs typeface="Times" charset="0"/>
              </a:rPr>
              <a:t>прогноза</a:t>
            </a:r>
            <a:r>
              <a:rPr lang="hr-HR" altLang="en-US" sz="2400" b="1" dirty="0" smtClean="0">
                <a:latin typeface="Times" charset="0"/>
                <a:ea typeface="Times" charset="0"/>
                <a:cs typeface="Times" charset="0"/>
              </a:rPr>
              <a:t>!</a:t>
            </a:r>
            <a:endParaRPr lang="Zyyy" altLang="en-US" sz="2400" b="1" dirty="0">
              <a:latin typeface="Times" charset="0"/>
              <a:ea typeface="Times" charset="0"/>
              <a:cs typeface="Times" charset="0"/>
            </a:endParaRPr>
          </a:p>
        </p:txBody>
      </p:sp>
      <p:pic>
        <p:nvPicPr>
          <p:cNvPr id="65540" name="Picture 4"/>
          <p:cNvPicPr>
            <a:picLocks noChangeAspect="1" noChangeArrowheads="1"/>
          </p:cNvPicPr>
          <p:nvPr/>
        </p:nvPicPr>
        <p:blipFill>
          <a:blip r:embed="rId2">
            <a:extLst>
              <a:ext uri="{28A0092B-C50C-407E-A947-70E740481C1C}">
                <a14:useLocalDpi xmlns:a14="http://schemas.microsoft.com/office/drawing/2010/main" val="0"/>
              </a:ext>
            </a:extLst>
          </a:blip>
          <a:srcRect l="26923" r="28633" b="82222"/>
          <a:stretch>
            <a:fillRect/>
          </a:stretch>
        </p:blipFill>
        <p:spPr bwMode="auto">
          <a:xfrm>
            <a:off x="2581275" y="152400"/>
            <a:ext cx="39624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07690112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457200" y="980728"/>
            <a:ext cx="8229600" cy="1143000"/>
          </a:xfrm>
        </p:spPr>
        <p:txBody>
          <a:bodyPr/>
          <a:lstStyle/>
          <a:p>
            <a:r>
              <a:rPr lang="Zyyy" altLang="en-US" sz="3600" dirty="0" smtClean="0">
                <a:solidFill>
                  <a:schemeClr val="tx1"/>
                </a:solidFill>
                <a:latin typeface="Times" charset="0"/>
                <a:ea typeface="Times" charset="0"/>
                <a:cs typeface="Times" charset="0"/>
              </a:rPr>
              <a:t>Хронични активни миокардитис</a:t>
            </a:r>
            <a:endParaRPr lang="Zyyy" altLang="en-US" sz="3600" dirty="0">
              <a:solidFill>
                <a:schemeClr val="tx1"/>
              </a:solidFill>
              <a:latin typeface="Times" charset="0"/>
              <a:ea typeface="Times" charset="0"/>
              <a:cs typeface="Times" charset="0"/>
            </a:endParaRPr>
          </a:p>
        </p:txBody>
      </p:sp>
      <p:sp>
        <p:nvSpPr>
          <p:cNvPr id="66563" name="Rectangle 3"/>
          <p:cNvSpPr>
            <a:spLocks noGrp="1" noChangeArrowheads="1"/>
          </p:cNvSpPr>
          <p:nvPr>
            <p:ph type="body" idx="1"/>
          </p:nvPr>
        </p:nvSpPr>
        <p:spPr>
          <a:xfrm>
            <a:off x="457200" y="2348880"/>
            <a:ext cx="8229600" cy="2667000"/>
          </a:xfrm>
        </p:spPr>
        <p:txBody>
          <a:bodyPr/>
          <a:lstStyle/>
          <a:p>
            <a:pPr marL="0" indent="0">
              <a:buNone/>
            </a:pPr>
            <a:r>
              <a:rPr lang="hr-HR" altLang="en-US" sz="2400" dirty="0" err="1" smtClean="0">
                <a:latin typeface="Times" charset="0"/>
                <a:ea typeface="Times" charset="0"/>
                <a:cs typeface="Times" charset="0"/>
              </a:rPr>
              <a:t>Јавља</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се</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код</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старије</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популације</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перзистирајући</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миокардитис</a:t>
            </a:r>
            <a:r>
              <a:rPr lang="hr-HR" altLang="en-US" sz="2400" dirty="0" smtClean="0">
                <a:latin typeface="Times" charset="0"/>
                <a:ea typeface="Times" charset="0"/>
                <a:cs typeface="Times" charset="0"/>
              </a:rPr>
              <a:t> </a:t>
            </a:r>
            <a:endParaRPr lang="Zyyy" altLang="en-US" sz="2400" dirty="0">
              <a:latin typeface="Times" charset="0"/>
              <a:ea typeface="Times" charset="0"/>
              <a:cs typeface="Times" charset="0"/>
            </a:endParaRPr>
          </a:p>
          <a:p>
            <a:pPr marL="0" indent="0">
              <a:buNone/>
            </a:pPr>
            <a:r>
              <a:rPr lang="Zyyy" altLang="en-US" sz="2400" dirty="0" smtClean="0">
                <a:latin typeface="Times" charset="0"/>
                <a:ea typeface="Times" charset="0"/>
                <a:cs typeface="Times" charset="0"/>
              </a:rPr>
              <a:t>Симптоми и знаци дисфункције леве коморе: замор</a:t>
            </a:r>
            <a:r>
              <a:rPr lang="Zyyy" altLang="en-US" sz="2400" dirty="0">
                <a:latin typeface="Times" charset="0"/>
                <a:ea typeface="Times" charset="0"/>
                <a:cs typeface="Times" charset="0"/>
              </a:rPr>
              <a:t>, диспнеа</a:t>
            </a:r>
          </a:p>
          <a:p>
            <a:pPr marL="0" indent="0">
              <a:buNone/>
            </a:pPr>
            <a:r>
              <a:rPr lang="hr-HR" altLang="en-US" sz="2400" dirty="0" err="1" smtClean="0">
                <a:latin typeface="Times" charset="0"/>
                <a:ea typeface="Times" charset="0"/>
                <a:cs typeface="Times" charset="0"/>
              </a:rPr>
              <a:t>Може</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довести</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до</a:t>
            </a:r>
            <a:r>
              <a:rPr lang="hr-HR" altLang="en-US" sz="2400" dirty="0" smtClean="0">
                <a:latin typeface="Times" charset="0"/>
                <a:ea typeface="Times" charset="0"/>
                <a:cs typeface="Times" charset="0"/>
              </a:rPr>
              <a:t> </a:t>
            </a:r>
            <a:r>
              <a:rPr lang="Zyyy" altLang="en-US" sz="2400" dirty="0" smtClean="0">
                <a:latin typeface="Times" charset="0"/>
                <a:ea typeface="Times" charset="0"/>
                <a:cs typeface="Times" charset="0"/>
              </a:rPr>
              <a:t>рестриктивн</a:t>
            </a:r>
            <a:r>
              <a:rPr lang="hr-HR" altLang="en-US" sz="2400" dirty="0" err="1" smtClean="0">
                <a:latin typeface="Times" charset="0"/>
                <a:ea typeface="Times" charset="0"/>
                <a:cs typeface="Times" charset="0"/>
              </a:rPr>
              <a:t>ог</a:t>
            </a:r>
            <a:r>
              <a:rPr lang="Zyyy" altLang="en-US" sz="2400" dirty="0" smtClean="0">
                <a:latin typeface="Times" charset="0"/>
                <a:ea typeface="Times" charset="0"/>
                <a:cs typeface="Times" charset="0"/>
              </a:rPr>
              <a:t> миокардитис</a:t>
            </a:r>
            <a:r>
              <a:rPr lang="hr-HR" altLang="en-US" sz="2400" dirty="0" err="1" smtClean="0">
                <a:latin typeface="Times" charset="0"/>
                <a:ea typeface="Times" charset="0"/>
                <a:cs typeface="Times" charset="0"/>
              </a:rPr>
              <a:t>а</a:t>
            </a:r>
            <a:endParaRPr lang="hr-HR" altLang="en-US" sz="2400" dirty="0" smtClean="0">
              <a:latin typeface="Times" charset="0"/>
              <a:ea typeface="Times" charset="0"/>
              <a:cs typeface="Times" charset="0"/>
            </a:endParaRPr>
          </a:p>
          <a:p>
            <a:pPr marL="0" indent="0">
              <a:buNone/>
            </a:pPr>
            <a:endParaRPr lang="hr-HR" altLang="en-US" sz="2400" dirty="0">
              <a:latin typeface="Times" charset="0"/>
              <a:ea typeface="Times" charset="0"/>
              <a:cs typeface="Times" charset="0"/>
            </a:endParaRPr>
          </a:p>
          <a:p>
            <a:pPr marL="0" indent="0">
              <a:buNone/>
            </a:pPr>
            <a:r>
              <a:rPr lang="hr-HR" altLang="en-US" sz="2400" dirty="0" err="1" smtClean="0">
                <a:latin typeface="Times" charset="0"/>
                <a:ea typeface="Times" charset="0"/>
                <a:cs typeface="Times" charset="0"/>
              </a:rPr>
              <a:t>На</a:t>
            </a:r>
            <a:r>
              <a:rPr lang="hr-HR" altLang="en-US" sz="2400" dirty="0" smtClean="0">
                <a:latin typeface="Times" charset="0"/>
                <a:ea typeface="Times" charset="0"/>
                <a:cs typeface="Times" charset="0"/>
              </a:rPr>
              <a:t> ЕМБ </a:t>
            </a:r>
            <a:r>
              <a:rPr lang="hr-HR" altLang="en-US" sz="2400" dirty="0" err="1" smtClean="0">
                <a:latin typeface="Times" charset="0"/>
                <a:ea typeface="Times" charset="0"/>
                <a:cs typeface="Times" charset="0"/>
              </a:rPr>
              <a:t>активни</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миокардитис</a:t>
            </a:r>
            <a:r>
              <a:rPr lang="hr-HR" altLang="en-US" sz="2400" dirty="0" smtClean="0">
                <a:latin typeface="Times" charset="0"/>
                <a:ea typeface="Times" charset="0"/>
                <a:cs typeface="Times" charset="0"/>
              </a:rPr>
              <a:t>, </a:t>
            </a:r>
            <a:r>
              <a:rPr lang="hr-HR" altLang="en-US" sz="2400" dirty="0" err="1" smtClean="0">
                <a:latin typeface="Times" charset="0"/>
                <a:ea typeface="Times" charset="0"/>
                <a:cs typeface="Times" charset="0"/>
              </a:rPr>
              <a:t>фиброза</a:t>
            </a:r>
            <a:endParaRPr lang="Zyyy" altLang="en-US" sz="2400" dirty="0">
              <a:latin typeface="Times" charset="0"/>
              <a:ea typeface="Times" charset="0"/>
              <a:cs typeface="Times" charset="0"/>
            </a:endParaRPr>
          </a:p>
        </p:txBody>
      </p:sp>
      <p:pic>
        <p:nvPicPr>
          <p:cNvPr id="66564" name="Picture 4"/>
          <p:cNvPicPr>
            <a:picLocks noChangeAspect="1" noChangeArrowheads="1"/>
          </p:cNvPicPr>
          <p:nvPr/>
        </p:nvPicPr>
        <p:blipFill>
          <a:blip r:embed="rId2">
            <a:extLst>
              <a:ext uri="{28A0092B-C50C-407E-A947-70E740481C1C}">
                <a14:useLocalDpi xmlns:a14="http://schemas.microsoft.com/office/drawing/2010/main" val="0"/>
              </a:ext>
            </a:extLst>
          </a:blip>
          <a:srcRect l="26923" r="28633" b="82222"/>
          <a:stretch>
            <a:fillRect/>
          </a:stretch>
        </p:blipFill>
        <p:spPr bwMode="auto">
          <a:xfrm>
            <a:off x="2581275" y="152400"/>
            <a:ext cx="39624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27800953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4704"/>
            <a:ext cx="8229600" cy="1143000"/>
          </a:xfrm>
        </p:spPr>
        <p:txBody>
          <a:bodyPr/>
          <a:lstStyle/>
          <a:p>
            <a:r>
              <a:rPr lang="en-US" sz="3200" dirty="0" err="1" smtClean="0">
                <a:latin typeface="Times" charset="0"/>
                <a:ea typeface="Times" charset="0"/>
                <a:cs typeface="Times" charset="0"/>
              </a:rPr>
              <a:t>Лечење</a:t>
            </a:r>
            <a:r>
              <a:rPr lang="en-US" sz="3200" dirty="0" smtClean="0">
                <a:latin typeface="Times" charset="0"/>
                <a:ea typeface="Times" charset="0"/>
                <a:cs typeface="Times" charset="0"/>
              </a:rPr>
              <a:t> </a:t>
            </a:r>
            <a:r>
              <a:rPr lang="en-US" sz="3200" dirty="0" err="1" smtClean="0">
                <a:latin typeface="Times" charset="0"/>
                <a:ea typeface="Times" charset="0"/>
                <a:cs typeface="Times" charset="0"/>
              </a:rPr>
              <a:t>миокардитиса</a:t>
            </a:r>
            <a:endParaRPr lang="en-US" sz="3200" dirty="0">
              <a:latin typeface="Times" charset="0"/>
              <a:ea typeface="Times" charset="0"/>
              <a:cs typeface="Times" charset="0"/>
            </a:endParaRPr>
          </a:p>
        </p:txBody>
      </p:sp>
      <p:sp>
        <p:nvSpPr>
          <p:cNvPr id="3" name="Content Placeholder 2"/>
          <p:cNvSpPr>
            <a:spLocks noGrp="1"/>
          </p:cNvSpPr>
          <p:nvPr>
            <p:ph idx="1"/>
          </p:nvPr>
        </p:nvSpPr>
        <p:spPr>
          <a:xfrm>
            <a:off x="463217" y="1907704"/>
            <a:ext cx="8229600" cy="4525962"/>
          </a:xfrm>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400" dirty="0" smtClean="0">
                <a:latin typeface="Times" charset="0"/>
                <a:ea typeface="Times" charset="0"/>
                <a:cs typeface="Times" charset="0"/>
              </a:rPr>
              <a:t>- </a:t>
            </a:r>
            <a:r>
              <a:rPr lang="en-US" sz="2400" dirty="0" err="1" smtClean="0">
                <a:latin typeface="Times" charset="0"/>
                <a:ea typeface="Times" charset="0"/>
                <a:cs typeface="Times" charset="0"/>
              </a:rPr>
              <a:t>Класична</a:t>
            </a:r>
            <a:r>
              <a:rPr lang="en-US" sz="2400" dirty="0" smtClean="0">
                <a:latin typeface="Times" charset="0"/>
                <a:ea typeface="Times" charset="0"/>
                <a:cs typeface="Times" charset="0"/>
              </a:rPr>
              <a:t> </a:t>
            </a:r>
            <a:r>
              <a:rPr lang="en-US" sz="2400" dirty="0" err="1" smtClean="0">
                <a:latin typeface="Times" charset="0"/>
                <a:ea typeface="Times" charset="0"/>
                <a:cs typeface="Times" charset="0"/>
              </a:rPr>
              <a:t>медикаментна</a:t>
            </a:r>
            <a:r>
              <a:rPr lang="en-US" sz="2400" dirty="0" smtClean="0">
                <a:latin typeface="Times" charset="0"/>
                <a:ea typeface="Times" charset="0"/>
                <a:cs typeface="Times" charset="0"/>
              </a:rPr>
              <a:t> </a:t>
            </a:r>
            <a:r>
              <a:rPr lang="en-US" sz="2400" dirty="0" err="1" smtClean="0">
                <a:latin typeface="Times" charset="0"/>
                <a:ea typeface="Times" charset="0"/>
                <a:cs typeface="Times" charset="0"/>
              </a:rPr>
              <a:t>терапија</a:t>
            </a:r>
            <a:r>
              <a:rPr lang="en-US" sz="2400" dirty="0" smtClean="0">
                <a:latin typeface="Times" charset="0"/>
                <a:ea typeface="Times" charset="0"/>
                <a:cs typeface="Times" charset="0"/>
              </a:rPr>
              <a:t>, </a:t>
            </a:r>
            <a:r>
              <a:rPr lang="en-US" sz="2400" dirty="0" err="1" smtClean="0">
                <a:latin typeface="Times" charset="0"/>
                <a:ea typeface="Times" charset="0"/>
                <a:cs typeface="Times" charset="0"/>
              </a:rPr>
              <a:t>у</a:t>
            </a:r>
            <a:r>
              <a:rPr lang="en-US" sz="2400" dirty="0" smtClean="0">
                <a:latin typeface="Times" charset="0"/>
                <a:ea typeface="Times" charset="0"/>
                <a:cs typeface="Times" charset="0"/>
              </a:rPr>
              <a:t> </a:t>
            </a:r>
            <a:r>
              <a:rPr lang="en-US" sz="2400" dirty="0" err="1" smtClean="0">
                <a:latin typeface="Times" charset="0"/>
                <a:ea typeface="Times" charset="0"/>
                <a:cs typeface="Times" charset="0"/>
              </a:rPr>
              <a:t>зависности</a:t>
            </a:r>
            <a:r>
              <a:rPr lang="en-US" sz="2400" dirty="0" smtClean="0">
                <a:latin typeface="Times" charset="0"/>
                <a:ea typeface="Times" charset="0"/>
                <a:cs typeface="Times" charset="0"/>
              </a:rPr>
              <a:t> </a:t>
            </a:r>
            <a:r>
              <a:rPr lang="en-US" sz="2400" dirty="0" err="1" smtClean="0">
                <a:latin typeface="Times" charset="0"/>
                <a:ea typeface="Times" charset="0"/>
                <a:cs typeface="Times" charset="0"/>
              </a:rPr>
              <a:t>од</a:t>
            </a:r>
            <a:r>
              <a:rPr lang="en-US" sz="2400" dirty="0" smtClean="0">
                <a:latin typeface="Times" charset="0"/>
                <a:ea typeface="Times" charset="0"/>
                <a:cs typeface="Times" charset="0"/>
              </a:rPr>
              <a:t> </a:t>
            </a:r>
            <a:r>
              <a:rPr lang="en-US" sz="2400" dirty="0" err="1" smtClean="0">
                <a:latin typeface="Times" charset="0"/>
                <a:ea typeface="Times" charset="0"/>
                <a:cs typeface="Times" charset="0"/>
              </a:rPr>
              <a:t>клиничке</a:t>
            </a:r>
            <a:r>
              <a:rPr lang="en-US" sz="2400" dirty="0" smtClean="0">
                <a:latin typeface="Times" charset="0"/>
                <a:ea typeface="Times" charset="0"/>
                <a:cs typeface="Times" charset="0"/>
              </a:rPr>
              <a:t> </a:t>
            </a:r>
            <a:r>
              <a:rPr lang="en-US" sz="2400" dirty="0" err="1" smtClean="0">
                <a:latin typeface="Times" charset="0"/>
                <a:ea typeface="Times" charset="0"/>
                <a:cs typeface="Times" charset="0"/>
              </a:rPr>
              <a:t>презентације</a:t>
            </a:r>
            <a:r>
              <a:rPr lang="en-US" sz="2400" dirty="0" smtClean="0">
                <a:latin typeface="Times" charset="0"/>
                <a:ea typeface="Times" charset="0"/>
                <a:cs typeface="Times" charset="0"/>
              </a:rPr>
              <a:t>:</a:t>
            </a:r>
          </a:p>
          <a:p>
            <a:pPr marR="0" lvl="0" defTabSz="914400" eaLnBrk="1" fontAlgn="auto" latinLnBrk="0" hangingPunct="1">
              <a:lnSpc>
                <a:spcPct val="100000"/>
              </a:lnSpc>
              <a:spcBef>
                <a:spcPts val="0"/>
              </a:spcBef>
              <a:spcAft>
                <a:spcPts val="0"/>
              </a:spcAft>
              <a:buClrTx/>
              <a:buSzTx/>
              <a:buFontTx/>
              <a:buChar char="-"/>
              <a:tabLst/>
              <a:defRPr/>
            </a:pPr>
            <a:r>
              <a:rPr lang="en-US" sz="2000" dirty="0" smtClean="0">
                <a:latin typeface="Times" charset="0"/>
                <a:ea typeface="Times" charset="0"/>
                <a:cs typeface="Times" charset="0"/>
              </a:rPr>
              <a:t>АЦЕ </a:t>
            </a:r>
            <a:r>
              <a:rPr lang="en-US" sz="2000" dirty="0" err="1" smtClean="0">
                <a:latin typeface="Times" charset="0"/>
                <a:ea typeface="Times" charset="0"/>
                <a:cs typeface="Times" charset="0"/>
              </a:rPr>
              <a:t>инхибитори</a:t>
            </a:r>
            <a:endParaRPr lang="en-US" sz="2000" dirty="0">
              <a:latin typeface="Times" charset="0"/>
              <a:ea typeface="Times" charset="0"/>
              <a:cs typeface="Times" charset="0"/>
            </a:endParaRPr>
          </a:p>
          <a:p>
            <a:pPr marR="0" lvl="0" defTabSz="914400" eaLnBrk="1" fontAlgn="auto" latinLnBrk="0" hangingPunct="1">
              <a:lnSpc>
                <a:spcPct val="100000"/>
              </a:lnSpc>
              <a:spcBef>
                <a:spcPts val="0"/>
              </a:spcBef>
              <a:spcAft>
                <a:spcPts val="0"/>
              </a:spcAft>
              <a:buClrTx/>
              <a:buSzTx/>
              <a:buFontTx/>
              <a:buChar char="-"/>
              <a:tabLst/>
              <a:defRPr/>
            </a:pPr>
            <a:r>
              <a:rPr lang="en-US" sz="2000" dirty="0" err="1" smtClean="0">
                <a:latin typeface="Times" charset="0"/>
                <a:ea typeface="Times" charset="0"/>
                <a:cs typeface="Times" charset="0"/>
              </a:rPr>
              <a:t>бета</a:t>
            </a:r>
            <a:r>
              <a:rPr lang="en-US" sz="2000" dirty="0" smtClean="0">
                <a:latin typeface="Times" charset="0"/>
                <a:ea typeface="Times" charset="0"/>
                <a:cs typeface="Times" charset="0"/>
              </a:rPr>
              <a:t> </a:t>
            </a:r>
            <a:r>
              <a:rPr lang="en-US" sz="2000" dirty="0" err="1" smtClean="0">
                <a:latin typeface="Times" charset="0"/>
                <a:ea typeface="Times" charset="0"/>
                <a:cs typeface="Times" charset="0"/>
              </a:rPr>
              <a:t>блокатори</a:t>
            </a:r>
            <a:endParaRPr lang="en-US" sz="2000" dirty="0" smtClean="0">
              <a:latin typeface="Times" charset="0"/>
              <a:ea typeface="Times" charset="0"/>
              <a:cs typeface="Times" charset="0"/>
            </a:endParaRPr>
          </a:p>
          <a:p>
            <a:pPr marR="0" lvl="0" defTabSz="914400" eaLnBrk="1" fontAlgn="auto" latinLnBrk="0" hangingPunct="1">
              <a:lnSpc>
                <a:spcPct val="100000"/>
              </a:lnSpc>
              <a:spcBef>
                <a:spcPts val="0"/>
              </a:spcBef>
              <a:spcAft>
                <a:spcPts val="0"/>
              </a:spcAft>
              <a:buClrTx/>
              <a:buSzTx/>
              <a:buFontTx/>
              <a:buChar char="-"/>
              <a:tabLst/>
              <a:defRPr/>
            </a:pPr>
            <a:r>
              <a:rPr lang="en-US" sz="2000" dirty="0" err="1">
                <a:latin typeface="Times" charset="0"/>
                <a:ea typeface="Times" charset="0"/>
                <a:cs typeface="Times" charset="0"/>
              </a:rPr>
              <a:t>д</a:t>
            </a:r>
            <a:r>
              <a:rPr lang="en-US" sz="2000" dirty="0" err="1" smtClean="0">
                <a:latin typeface="Times" charset="0"/>
                <a:ea typeface="Times" charset="0"/>
                <a:cs typeface="Times" charset="0"/>
              </a:rPr>
              <a:t>игиталис</a:t>
            </a:r>
            <a:endParaRPr lang="en-US" sz="2000" dirty="0" smtClean="0">
              <a:latin typeface="Times" charset="0"/>
              <a:ea typeface="Times" charset="0"/>
              <a:cs typeface="Times" charset="0"/>
            </a:endParaRPr>
          </a:p>
          <a:p>
            <a:pPr marR="0" lvl="0" defTabSz="914400" eaLnBrk="1" fontAlgn="auto" latinLnBrk="0" hangingPunct="1">
              <a:lnSpc>
                <a:spcPct val="100000"/>
              </a:lnSpc>
              <a:spcBef>
                <a:spcPts val="0"/>
              </a:spcBef>
              <a:spcAft>
                <a:spcPts val="0"/>
              </a:spcAft>
              <a:buClrTx/>
              <a:buSzTx/>
              <a:buFontTx/>
              <a:buChar char="-"/>
              <a:tabLst/>
              <a:defRPr/>
            </a:pPr>
            <a:r>
              <a:rPr lang="en-US" sz="2000" dirty="0" err="1" smtClean="0">
                <a:latin typeface="Times" charset="0"/>
                <a:ea typeface="Times" charset="0"/>
                <a:cs typeface="Times" charset="0"/>
              </a:rPr>
              <a:t>Диуретик</a:t>
            </a:r>
            <a:endParaRPr lang="en-US" sz="2000" dirty="0" smtClean="0">
              <a:latin typeface="Times" charset="0"/>
              <a:ea typeface="Times" charset="0"/>
              <a:cs typeface="Times" charset="0"/>
            </a:endParaRPr>
          </a:p>
          <a:p>
            <a:pPr marL="0" marR="0" lvl="0" indent="0" defTabSz="914400" eaLnBrk="1" fontAlgn="auto" latinLnBrk="0" hangingPunct="1">
              <a:lnSpc>
                <a:spcPct val="100000"/>
              </a:lnSpc>
              <a:spcBef>
                <a:spcPts val="0"/>
              </a:spcBef>
              <a:spcAft>
                <a:spcPts val="0"/>
              </a:spcAft>
              <a:buClrTx/>
              <a:buSzTx/>
              <a:buNone/>
              <a:tabLst/>
              <a:defRPr/>
            </a:pPr>
            <a:endParaRPr lang="en-US" sz="2400" dirty="0">
              <a:latin typeface="Times" charset="0"/>
              <a:ea typeface="Times" charset="0"/>
              <a:cs typeface="Times" charset="0"/>
            </a:endParaRPr>
          </a:p>
          <a:p>
            <a:pPr marL="0" indent="0">
              <a:lnSpc>
                <a:spcPct val="80000"/>
              </a:lnSpc>
              <a:buNone/>
            </a:pPr>
            <a:r>
              <a:rPr lang="hr-HR" altLang="en-US" sz="2400" dirty="0" smtClean="0">
                <a:latin typeface="Times" charset="0"/>
                <a:ea typeface="Times" charset="0"/>
                <a:cs typeface="Times" charset="0"/>
              </a:rPr>
              <a:t>- </a:t>
            </a:r>
            <a:r>
              <a:rPr lang="x-none" altLang="en-US" sz="2400" dirty="0" smtClean="0">
                <a:latin typeface="Times" charset="0"/>
                <a:ea typeface="Times" charset="0"/>
                <a:cs typeface="Times" charset="0"/>
              </a:rPr>
              <a:t>Имуносупресивна </a:t>
            </a:r>
            <a:r>
              <a:rPr lang="x-none" altLang="en-US" sz="2400" dirty="0">
                <a:latin typeface="Times" charset="0"/>
                <a:ea typeface="Times" charset="0"/>
                <a:cs typeface="Times" charset="0"/>
              </a:rPr>
              <a:t>терапија</a:t>
            </a:r>
          </a:p>
          <a:p>
            <a:pPr marL="0" indent="0">
              <a:lnSpc>
                <a:spcPct val="80000"/>
              </a:lnSpc>
              <a:buNone/>
            </a:pPr>
            <a:r>
              <a:rPr lang="x-none" altLang="en-US" sz="2400" dirty="0">
                <a:latin typeface="Times" charset="0"/>
                <a:ea typeface="Times" charset="0"/>
                <a:cs typeface="Times" charset="0"/>
              </a:rPr>
              <a:t>Антиинфламаторни ефекат: стероиди-опрезно, азатиоприм, циклоспорин</a:t>
            </a:r>
          </a:p>
          <a:p>
            <a:pPr marL="0" indent="0">
              <a:lnSpc>
                <a:spcPct val="80000"/>
              </a:lnSpc>
              <a:buNone/>
            </a:pPr>
            <a:r>
              <a:rPr lang="x-none" altLang="en-US" sz="2400" dirty="0">
                <a:latin typeface="Times" charset="0"/>
                <a:ea typeface="Times" charset="0"/>
                <a:cs typeface="Times" charset="0"/>
              </a:rPr>
              <a:t>Интравенски </a:t>
            </a:r>
            <a:r>
              <a:rPr lang="x-none" altLang="en-US" sz="2400" dirty="0" smtClean="0">
                <a:latin typeface="Times" charset="0"/>
                <a:ea typeface="Times" charset="0"/>
                <a:cs typeface="Times" charset="0"/>
              </a:rPr>
              <a:t>имуноглобулини</a:t>
            </a:r>
            <a:endParaRPr lang="hr-HR" altLang="en-US" sz="2400" dirty="0" smtClean="0">
              <a:latin typeface="Times" charset="0"/>
              <a:ea typeface="Times" charset="0"/>
              <a:cs typeface="Times" charset="0"/>
            </a:endParaRPr>
          </a:p>
          <a:p>
            <a:pPr marL="0" indent="0">
              <a:lnSpc>
                <a:spcPct val="80000"/>
              </a:lnSpc>
              <a:buNone/>
            </a:pPr>
            <a:endParaRPr lang="x-none" altLang="en-US" sz="2400" dirty="0">
              <a:latin typeface="Times" charset="0"/>
              <a:ea typeface="Times" charset="0"/>
              <a:cs typeface="Times" charset="0"/>
            </a:endParaRPr>
          </a:p>
          <a:p>
            <a:pPr marL="0" indent="0">
              <a:lnSpc>
                <a:spcPct val="80000"/>
              </a:lnSpc>
              <a:buNone/>
            </a:pPr>
            <a:r>
              <a:rPr lang="hr-HR" altLang="en-US" sz="2400" dirty="0" smtClean="0">
                <a:latin typeface="Times" charset="0"/>
                <a:ea typeface="Times" charset="0"/>
                <a:cs typeface="Times" charset="0"/>
              </a:rPr>
              <a:t>- </a:t>
            </a:r>
            <a:r>
              <a:rPr lang="x-none" altLang="en-US" sz="2400" dirty="0" smtClean="0">
                <a:latin typeface="Times" charset="0"/>
                <a:ea typeface="Times" charset="0"/>
                <a:cs typeface="Times" charset="0"/>
              </a:rPr>
              <a:t>Имун</a:t>
            </a:r>
            <a:r>
              <a:rPr lang="hr-HR" altLang="en-US" sz="2400" dirty="0" err="1" smtClean="0">
                <a:latin typeface="Times" charset="0"/>
                <a:ea typeface="Times" charset="0"/>
                <a:cs typeface="Times" charset="0"/>
              </a:rPr>
              <a:t>о</a:t>
            </a:r>
            <a:r>
              <a:rPr lang="x-none" altLang="en-US" sz="2400" dirty="0" smtClean="0">
                <a:latin typeface="Times" charset="0"/>
                <a:ea typeface="Times" charset="0"/>
                <a:cs typeface="Times" charset="0"/>
              </a:rPr>
              <a:t>адсорпциона </a:t>
            </a:r>
            <a:r>
              <a:rPr lang="x-none" altLang="en-US" sz="2400" dirty="0">
                <a:latin typeface="Times" charset="0"/>
                <a:ea typeface="Times" charset="0"/>
                <a:cs typeface="Times" charset="0"/>
              </a:rPr>
              <a:t>терапија (плазмафереза периферне крви)</a:t>
            </a:r>
          </a:p>
          <a:p>
            <a:pPr marR="0" lvl="0" defTabSz="914400" eaLnBrk="1" fontAlgn="auto" latinLnBrk="0" hangingPunct="1">
              <a:lnSpc>
                <a:spcPct val="100000"/>
              </a:lnSpc>
              <a:spcBef>
                <a:spcPts val="0"/>
              </a:spcBef>
              <a:spcAft>
                <a:spcPts val="0"/>
              </a:spcAft>
              <a:buClrTx/>
              <a:buSzTx/>
              <a:buFontTx/>
              <a:buChar char="-"/>
              <a:tabLst/>
              <a:defRPr/>
            </a:pPr>
            <a:endParaRPr lang="en-US" sz="2400" dirty="0">
              <a:latin typeface="Times" charset="0"/>
              <a:ea typeface="Times" charset="0"/>
              <a:cs typeface="Times" charset="0"/>
            </a:endParaRPr>
          </a:p>
          <a:p>
            <a:pPr marR="0" lvl="0" defTabSz="914400" eaLnBrk="1" fontAlgn="auto" latinLnBrk="0" hangingPunct="1">
              <a:lnSpc>
                <a:spcPct val="100000"/>
              </a:lnSpc>
              <a:spcBef>
                <a:spcPts val="0"/>
              </a:spcBef>
              <a:spcAft>
                <a:spcPts val="0"/>
              </a:spcAft>
              <a:buClrTx/>
              <a:buSzTx/>
              <a:buFontTx/>
              <a:buChar char="-"/>
              <a:tabLst/>
              <a:defRPr/>
            </a:pPr>
            <a:endParaRPr lang="en-US" sz="2400" dirty="0" smtClean="0">
              <a:latin typeface="Times" charset="0"/>
              <a:ea typeface="Times" charset="0"/>
              <a:cs typeface="Times" charset="0"/>
            </a:endParaRPr>
          </a:p>
        </p:txBody>
      </p:sp>
    </p:spTree>
    <p:extLst>
      <p:ext uri="{BB962C8B-B14F-4D97-AF65-F5344CB8AC3E}">
        <p14:creationId xmlns:p14="http://schemas.microsoft.com/office/powerpoint/2010/main" val="19304105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sr-Cyrl-CS" dirty="0" smtClean="0">
                <a:latin typeface="Times New Roman" pitchFamily="18" charset="0"/>
                <a:cs typeface="Times New Roman" pitchFamily="18" charset="0"/>
              </a:rPr>
              <a:t>Акутни </a:t>
            </a:r>
            <a:r>
              <a:rPr lang="sr-Cyrl-CS" dirty="0" err="1" smtClean="0">
                <a:latin typeface="Times New Roman" pitchFamily="18" charset="0"/>
                <a:cs typeface="Times New Roman" pitchFamily="18" charset="0"/>
              </a:rPr>
              <a:t>перикардитис</a:t>
            </a:r>
            <a:endParaRPr lang="sr-Cyrl-CS" dirty="0" smtClean="0">
              <a:latin typeface="Times New Roman" pitchFamily="18" charset="0"/>
              <a:cs typeface="Times New Roman" pitchFamily="18" charset="0"/>
            </a:endParaRPr>
          </a:p>
        </p:txBody>
      </p:sp>
      <p:sp>
        <p:nvSpPr>
          <p:cNvPr id="7171" name="Rectangle 3"/>
          <p:cNvSpPr>
            <a:spLocks noGrp="1" noChangeArrowheads="1"/>
          </p:cNvSpPr>
          <p:nvPr>
            <p:ph idx="1"/>
          </p:nvPr>
        </p:nvSpPr>
        <p:spPr/>
        <p:txBody>
          <a:bodyPr rtlCol="0">
            <a:normAutofit/>
          </a:bodyPr>
          <a:lstStyle/>
          <a:p>
            <a:pPr marL="0" indent="0" fontAlgn="auto">
              <a:lnSpc>
                <a:spcPct val="90000"/>
              </a:lnSpc>
              <a:spcAft>
                <a:spcPts val="0"/>
              </a:spcAft>
              <a:buNone/>
              <a:defRPr/>
            </a:pPr>
            <a:r>
              <a:rPr lang="sr-Cyrl-CS" sz="2400" dirty="0" smtClean="0">
                <a:latin typeface="Times New Roman" pitchFamily="18" charset="0"/>
                <a:cs typeface="Times New Roman" pitchFamily="18" charset="0"/>
              </a:rPr>
              <a:t>Акутни </a:t>
            </a:r>
            <a:r>
              <a:rPr lang="sr-Cyrl-CS" sz="2400" dirty="0" err="1" smtClean="0">
                <a:latin typeface="Times New Roman" pitchFamily="18" charset="0"/>
                <a:cs typeface="Times New Roman" pitchFamily="18" charset="0"/>
              </a:rPr>
              <a:t>перикардитис</a:t>
            </a:r>
            <a:r>
              <a:rPr lang="sr-Cyrl-CS" sz="2400" dirty="0" smtClean="0">
                <a:latin typeface="Times New Roman" pitchFamily="18" charset="0"/>
                <a:cs typeface="Times New Roman" pitchFamily="18" charset="0"/>
              </a:rPr>
              <a:t> </a:t>
            </a:r>
            <a:r>
              <a:rPr lang="sr-Cyrl-CS" sz="2400" dirty="0" err="1" smtClean="0">
                <a:latin typeface="Times New Roman" pitchFamily="18" charset="0"/>
                <a:cs typeface="Times New Roman" pitchFamily="18" charset="0"/>
              </a:rPr>
              <a:t>карактериш</a:t>
            </a:r>
            <a:r>
              <a:rPr lang="hr-HR" sz="2400" dirty="0" err="1">
                <a:latin typeface="Times New Roman" pitchFamily="18" charset="0"/>
                <a:cs typeface="Times New Roman" pitchFamily="18" charset="0"/>
              </a:rPr>
              <a:t>у</a:t>
            </a:r>
            <a:r>
              <a:rPr lang="hr-HR" sz="2400" dirty="0" smtClean="0">
                <a:latin typeface="Times New Roman" pitchFamily="18" charset="0"/>
                <a:cs typeface="Times New Roman" pitchFamily="18" charset="0"/>
              </a:rPr>
              <a:t>:</a:t>
            </a:r>
            <a:endParaRPr lang="hr-HR" sz="2400" dirty="0" smtClean="0">
              <a:latin typeface="Times New Roman" pitchFamily="18" charset="0"/>
              <a:cs typeface="Times New Roman" pitchFamily="18" charset="0"/>
            </a:endParaRPr>
          </a:p>
          <a:p>
            <a:pPr fontAlgn="auto">
              <a:lnSpc>
                <a:spcPct val="90000"/>
              </a:lnSpc>
              <a:spcAft>
                <a:spcPts val="0"/>
              </a:spcAft>
              <a:defRPr/>
            </a:pPr>
            <a:r>
              <a:rPr lang="hr-HR" sz="2400" dirty="0" err="1" smtClean="0">
                <a:latin typeface="Times New Roman" pitchFamily="18" charset="0"/>
                <a:cs typeface="Times New Roman" pitchFamily="18" charset="0"/>
              </a:rPr>
              <a:t>ретростернални</a:t>
            </a:r>
            <a:r>
              <a:rPr lang="hr-HR" sz="2400" dirty="0" smtClean="0">
                <a:latin typeface="Times New Roman" pitchFamily="18" charset="0"/>
                <a:cs typeface="Times New Roman" pitchFamily="18" charset="0"/>
              </a:rPr>
              <a:t> </a:t>
            </a:r>
            <a:r>
              <a:rPr lang="sr-Cyrl-CS" sz="2400" dirty="0" smtClean="0">
                <a:latin typeface="Times New Roman" pitchFamily="18" charset="0"/>
                <a:cs typeface="Times New Roman" pitchFamily="18" charset="0"/>
              </a:rPr>
              <a:t>бол</a:t>
            </a:r>
            <a:endParaRPr lang="hr-HR" sz="2400" dirty="0" smtClean="0">
              <a:latin typeface="Times New Roman" pitchFamily="18" charset="0"/>
              <a:cs typeface="Times New Roman" pitchFamily="18" charset="0"/>
            </a:endParaRPr>
          </a:p>
          <a:p>
            <a:pPr fontAlgn="auto">
              <a:lnSpc>
                <a:spcPct val="90000"/>
              </a:lnSpc>
              <a:spcAft>
                <a:spcPts val="0"/>
              </a:spcAft>
              <a:defRPr/>
            </a:pPr>
            <a:r>
              <a:rPr lang="sr-Cyrl-CS" sz="2400" dirty="0" err="1" smtClean="0">
                <a:latin typeface="Times New Roman" pitchFamily="18" charset="0"/>
                <a:cs typeface="Times New Roman" pitchFamily="18" charset="0"/>
              </a:rPr>
              <a:t>перикардно</a:t>
            </a:r>
            <a:r>
              <a:rPr lang="sr-Cyrl-CS" sz="2400" dirty="0" smtClean="0">
                <a:latin typeface="Times New Roman" pitchFamily="18" charset="0"/>
                <a:cs typeface="Times New Roman" pitchFamily="18" charset="0"/>
              </a:rPr>
              <a:t> трење</a:t>
            </a:r>
            <a:endParaRPr lang="hr-HR" sz="2400" dirty="0" smtClean="0">
              <a:latin typeface="Times New Roman" pitchFamily="18" charset="0"/>
              <a:cs typeface="Times New Roman" pitchFamily="18" charset="0"/>
            </a:endParaRPr>
          </a:p>
          <a:p>
            <a:pPr fontAlgn="auto">
              <a:lnSpc>
                <a:spcPct val="90000"/>
              </a:lnSpc>
              <a:spcAft>
                <a:spcPts val="0"/>
              </a:spcAft>
              <a:defRPr/>
            </a:pPr>
            <a:r>
              <a:rPr lang="hr-HR" sz="2400" dirty="0" smtClean="0">
                <a:latin typeface="Times New Roman" pitchFamily="18" charset="0"/>
                <a:cs typeface="Times New Roman" pitchFamily="18" charset="0"/>
              </a:rPr>
              <a:t>ЕКГ</a:t>
            </a:r>
            <a:r>
              <a:rPr lang="sr-Cyrl-CS" sz="2400" dirty="0" smtClean="0">
                <a:latin typeface="Times New Roman" pitchFamily="18" charset="0"/>
                <a:cs typeface="Times New Roman" pitchFamily="18" charset="0"/>
              </a:rPr>
              <a:t> промене</a:t>
            </a:r>
            <a:endParaRPr lang="hr-HR" sz="2400" dirty="0" smtClean="0">
              <a:latin typeface="Times New Roman" pitchFamily="18" charset="0"/>
              <a:cs typeface="Times New Roman" pitchFamily="18" charset="0"/>
            </a:endParaRPr>
          </a:p>
          <a:p>
            <a:pPr fontAlgn="auto">
              <a:lnSpc>
                <a:spcPct val="90000"/>
              </a:lnSpc>
              <a:spcAft>
                <a:spcPts val="0"/>
              </a:spcAft>
              <a:defRPr/>
            </a:pPr>
            <a:r>
              <a:rPr lang="sr-Cyrl-CS" sz="2400" dirty="0" smtClean="0">
                <a:latin typeface="Times New Roman" pitchFamily="18" charset="0"/>
                <a:cs typeface="Times New Roman" pitchFamily="18" charset="0"/>
              </a:rPr>
              <a:t>парадоксни пулс</a:t>
            </a:r>
            <a:endParaRPr lang="hr-HR" sz="2400" dirty="0" smtClean="0">
              <a:latin typeface="Times New Roman" pitchFamily="18" charset="0"/>
              <a:cs typeface="Times New Roman" pitchFamily="18" charset="0"/>
            </a:endParaRPr>
          </a:p>
          <a:p>
            <a:pPr fontAlgn="auto">
              <a:lnSpc>
                <a:spcPct val="90000"/>
              </a:lnSpc>
              <a:spcAft>
                <a:spcPts val="0"/>
              </a:spcAft>
              <a:defRPr/>
            </a:pPr>
            <a:r>
              <a:rPr lang="sr-Cyrl-CS" sz="2400" dirty="0" err="1" smtClean="0">
                <a:latin typeface="Times New Roman" pitchFamily="18" charset="0"/>
                <a:cs typeface="Times New Roman" pitchFamily="18" charset="0"/>
              </a:rPr>
              <a:t>перикардни</a:t>
            </a:r>
            <a:r>
              <a:rPr lang="sr-Cyrl-CS" sz="2400" dirty="0" smtClean="0">
                <a:latin typeface="Times New Roman" pitchFamily="18" charset="0"/>
                <a:cs typeface="Times New Roman" pitchFamily="18" charset="0"/>
              </a:rPr>
              <a:t> излив</a:t>
            </a:r>
          </a:p>
        </p:txBody>
      </p:sp>
    </p:spTree>
    <p:extLst>
      <p:ext uri="{BB962C8B-B14F-4D97-AF65-F5344CB8AC3E}">
        <p14:creationId xmlns:p14="http://schemas.microsoft.com/office/powerpoint/2010/main" val="37885745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err="1" smtClean="0">
                <a:latin typeface="Times" charset="0"/>
                <a:ea typeface="Times" charset="0"/>
                <a:cs typeface="Times" charset="0"/>
              </a:rPr>
              <a:t>Инфективни</a:t>
            </a:r>
            <a:r>
              <a:rPr lang="en-US" sz="3200" dirty="0" smtClean="0">
                <a:latin typeface="Times" charset="0"/>
                <a:ea typeface="Times" charset="0"/>
                <a:cs typeface="Times" charset="0"/>
              </a:rPr>
              <a:t> </a:t>
            </a:r>
            <a:r>
              <a:rPr lang="en-US" sz="3200" dirty="0" err="1">
                <a:latin typeface="Times" charset="0"/>
                <a:ea typeface="Times" charset="0"/>
                <a:cs typeface="Times" charset="0"/>
              </a:rPr>
              <a:t>е</a:t>
            </a:r>
            <a:r>
              <a:rPr lang="en-US" sz="3200" dirty="0" err="1" smtClean="0">
                <a:latin typeface="Times" charset="0"/>
                <a:ea typeface="Times" charset="0"/>
                <a:cs typeface="Times" charset="0"/>
              </a:rPr>
              <a:t>ндокардитис</a:t>
            </a:r>
            <a:endParaRPr lang="en-US" sz="3200" dirty="0">
              <a:latin typeface="Times" charset="0"/>
              <a:ea typeface="Times" charset="0"/>
              <a:cs typeface="Times" charset="0"/>
            </a:endParaRPr>
          </a:p>
        </p:txBody>
      </p:sp>
      <p:sp>
        <p:nvSpPr>
          <p:cNvPr id="3" name="Content Placeholder 2"/>
          <p:cNvSpPr>
            <a:spLocks noGrp="1"/>
          </p:cNvSpPr>
          <p:nvPr>
            <p:ph idx="1"/>
          </p:nvPr>
        </p:nvSpPr>
        <p:spPr>
          <a:xfrm>
            <a:off x="107504" y="2205038"/>
            <a:ext cx="8579296" cy="4608512"/>
          </a:xfrm>
        </p:spPr>
        <p:txBody>
          <a:bodyPr/>
          <a:lstStyle/>
          <a:p>
            <a:pPr marL="0" indent="0">
              <a:buNone/>
            </a:pPr>
            <a:r>
              <a:rPr lang="sr-Cyrl-CS" sz="2400" dirty="0">
                <a:latin typeface="Times" charset="0"/>
                <a:ea typeface="Times" charset="0"/>
                <a:cs typeface="Times" charset="0"/>
              </a:rPr>
              <a:t>Инфективни</a:t>
            </a:r>
            <a:r>
              <a:rPr lang="sr-Latn-CS" sz="2400" dirty="0">
                <a:latin typeface="Times" charset="0"/>
                <a:ea typeface="Times" charset="0"/>
                <a:cs typeface="Times" charset="0"/>
              </a:rPr>
              <a:t> </a:t>
            </a:r>
            <a:r>
              <a:rPr lang="sr-Cyrl-CS" sz="2400" dirty="0" err="1">
                <a:latin typeface="Times" charset="0"/>
                <a:ea typeface="Times" charset="0"/>
                <a:cs typeface="Times" charset="0"/>
              </a:rPr>
              <a:t>ендокардитис</a:t>
            </a:r>
            <a:r>
              <a:rPr lang="sr-Latn-CS" sz="2400" dirty="0">
                <a:latin typeface="Times" charset="0"/>
                <a:ea typeface="Times" charset="0"/>
                <a:cs typeface="Times" charset="0"/>
              </a:rPr>
              <a:t> </a:t>
            </a:r>
            <a:r>
              <a:rPr lang="sr-Cyrl-CS" sz="2400" dirty="0">
                <a:latin typeface="Times" charset="0"/>
                <a:ea typeface="Times" charset="0"/>
                <a:cs typeface="Times" charset="0"/>
              </a:rPr>
              <a:t>је</a:t>
            </a:r>
            <a:r>
              <a:rPr lang="sr-Latn-CS" sz="2400" dirty="0">
                <a:latin typeface="Times" charset="0"/>
                <a:ea typeface="Times" charset="0"/>
                <a:cs typeface="Times" charset="0"/>
              </a:rPr>
              <a:t> </a:t>
            </a:r>
            <a:r>
              <a:rPr lang="sr-Cyrl-CS" sz="2400" dirty="0">
                <a:latin typeface="Times" charset="0"/>
                <a:ea typeface="Times" charset="0"/>
                <a:cs typeface="Times" charset="0"/>
              </a:rPr>
              <a:t>узрокован</a:t>
            </a:r>
            <a:r>
              <a:rPr lang="sr-Latn-CS" sz="2400" dirty="0">
                <a:latin typeface="Times" charset="0"/>
                <a:ea typeface="Times" charset="0"/>
                <a:cs typeface="Times" charset="0"/>
              </a:rPr>
              <a:t> </a:t>
            </a:r>
            <a:r>
              <a:rPr lang="sr-Cyrl-CS" sz="2400" dirty="0">
                <a:latin typeface="Times" charset="0"/>
                <a:ea typeface="Times" charset="0"/>
                <a:cs typeface="Times" charset="0"/>
              </a:rPr>
              <a:t>насељавањем</a:t>
            </a:r>
            <a:r>
              <a:rPr lang="sr-Latn-CS" sz="2400" dirty="0">
                <a:latin typeface="Times" charset="0"/>
                <a:ea typeface="Times" charset="0"/>
                <a:cs typeface="Times" charset="0"/>
              </a:rPr>
              <a:t> </a:t>
            </a:r>
            <a:r>
              <a:rPr lang="sr-Cyrl-CS" sz="2400" dirty="0" err="1">
                <a:latin typeface="Times" charset="0"/>
                <a:ea typeface="Times" charset="0"/>
                <a:cs typeface="Times" charset="0"/>
              </a:rPr>
              <a:t>микрорганизама</a:t>
            </a:r>
            <a:r>
              <a:rPr lang="sr-Latn-CS" sz="2400" dirty="0">
                <a:latin typeface="Times" charset="0"/>
                <a:ea typeface="Times" charset="0"/>
                <a:cs typeface="Times" charset="0"/>
              </a:rPr>
              <a:t> </a:t>
            </a:r>
            <a:r>
              <a:rPr lang="sr-Cyrl-CS" sz="2400" dirty="0">
                <a:latin typeface="Times" charset="0"/>
                <a:ea typeface="Times" charset="0"/>
                <a:cs typeface="Times" charset="0"/>
              </a:rPr>
              <a:t>на</a:t>
            </a:r>
            <a:r>
              <a:rPr lang="sr-Latn-CS" sz="2400" dirty="0">
                <a:latin typeface="Times" charset="0"/>
                <a:ea typeface="Times" charset="0"/>
                <a:cs typeface="Times" charset="0"/>
              </a:rPr>
              <a:t> </a:t>
            </a:r>
            <a:r>
              <a:rPr lang="sr-Cyrl-CS" sz="2400" dirty="0">
                <a:latin typeface="Times" charset="0"/>
                <a:ea typeface="Times" charset="0"/>
                <a:cs typeface="Times" charset="0"/>
              </a:rPr>
              <a:t>део</a:t>
            </a:r>
            <a:r>
              <a:rPr lang="sr-Latn-CS" sz="2400" dirty="0">
                <a:latin typeface="Times" charset="0"/>
                <a:ea typeface="Times" charset="0"/>
                <a:cs typeface="Times" charset="0"/>
              </a:rPr>
              <a:t> </a:t>
            </a:r>
            <a:r>
              <a:rPr lang="sr-Cyrl-CS" sz="2400" dirty="0" err="1">
                <a:latin typeface="Times" charset="0"/>
                <a:ea typeface="Times" charset="0"/>
                <a:cs typeface="Times" charset="0"/>
              </a:rPr>
              <a:t>ендокарда</a:t>
            </a:r>
            <a:r>
              <a:rPr lang="sr-Latn-CS" sz="2400" dirty="0">
                <a:latin typeface="Times" charset="0"/>
                <a:ea typeface="Times" charset="0"/>
                <a:cs typeface="Times" charset="0"/>
              </a:rPr>
              <a:t> </a:t>
            </a:r>
            <a:r>
              <a:rPr lang="sr-Cyrl-CS" sz="2400" dirty="0">
                <a:latin typeface="Times" charset="0"/>
                <a:ea typeface="Times" charset="0"/>
                <a:cs typeface="Times" charset="0"/>
              </a:rPr>
              <a:t>који</a:t>
            </a:r>
            <a:r>
              <a:rPr lang="sr-Latn-CS" sz="2400" dirty="0">
                <a:latin typeface="Times" charset="0"/>
                <a:ea typeface="Times" charset="0"/>
                <a:cs typeface="Times" charset="0"/>
              </a:rPr>
              <a:t> </a:t>
            </a:r>
            <a:r>
              <a:rPr lang="sr-Cyrl-CS" sz="2400" dirty="0">
                <a:latin typeface="Times" charset="0"/>
                <a:ea typeface="Times" charset="0"/>
                <a:cs typeface="Times" charset="0"/>
              </a:rPr>
              <a:t>је</a:t>
            </a:r>
            <a:r>
              <a:rPr lang="sr-Latn-CS" sz="2400" dirty="0">
                <a:latin typeface="Times" charset="0"/>
                <a:ea typeface="Times" charset="0"/>
                <a:cs typeface="Times" charset="0"/>
              </a:rPr>
              <a:t> </a:t>
            </a:r>
            <a:r>
              <a:rPr lang="sr-Cyrl-CS" sz="2400" dirty="0">
                <a:latin typeface="Times" charset="0"/>
                <a:ea typeface="Times" charset="0"/>
                <a:cs typeface="Times" charset="0"/>
              </a:rPr>
              <a:t>већ</a:t>
            </a:r>
            <a:r>
              <a:rPr lang="sr-Latn-CS" sz="2400" dirty="0">
                <a:latin typeface="Times" charset="0"/>
                <a:ea typeface="Times" charset="0"/>
                <a:cs typeface="Times" charset="0"/>
              </a:rPr>
              <a:t> </a:t>
            </a:r>
            <a:r>
              <a:rPr lang="sr-Cyrl-CS" sz="2400" dirty="0" err="1">
                <a:latin typeface="Times" charset="0"/>
                <a:ea typeface="Times" charset="0"/>
                <a:cs typeface="Times" charset="0"/>
              </a:rPr>
              <a:t>предходно</a:t>
            </a:r>
            <a:r>
              <a:rPr lang="sr-Latn-CS" sz="2400" dirty="0">
                <a:latin typeface="Times" charset="0"/>
                <a:ea typeface="Times" charset="0"/>
                <a:cs typeface="Times" charset="0"/>
              </a:rPr>
              <a:t> </a:t>
            </a:r>
            <a:r>
              <a:rPr lang="sr-Cyrl-CS" sz="2400" dirty="0">
                <a:latin typeface="Times" charset="0"/>
                <a:ea typeface="Times" charset="0"/>
                <a:cs typeface="Times" charset="0"/>
              </a:rPr>
              <a:t>оштећен</a:t>
            </a:r>
            <a:r>
              <a:rPr lang="sr-Latn-CS" sz="2400" dirty="0">
                <a:latin typeface="Times" charset="0"/>
                <a:ea typeface="Times" charset="0"/>
                <a:cs typeface="Times" charset="0"/>
              </a:rPr>
              <a:t>.</a:t>
            </a:r>
            <a:endParaRPr lang="hr-HR" sz="2400" dirty="0" smtClean="0">
              <a:latin typeface="Times" charset="0"/>
              <a:ea typeface="Times" charset="0"/>
              <a:cs typeface="Times" charset="0"/>
            </a:endParaRPr>
          </a:p>
          <a:p>
            <a:pPr marL="0" indent="0">
              <a:buNone/>
            </a:pPr>
            <a:r>
              <a:rPr lang="bg-BG" sz="2400" dirty="0" err="1" smtClean="0">
                <a:latin typeface="Times" charset="0"/>
                <a:ea typeface="Times" charset="0"/>
                <a:cs typeface="Times" charset="0"/>
              </a:rPr>
              <a:t>Запаљењски</a:t>
            </a:r>
            <a:r>
              <a:rPr lang="bg-BG" sz="2400" dirty="0" smtClean="0">
                <a:latin typeface="Times" charset="0"/>
                <a:ea typeface="Times" charset="0"/>
                <a:cs typeface="Times" charset="0"/>
              </a:rPr>
              <a:t> </a:t>
            </a:r>
            <a:r>
              <a:rPr lang="bg-BG" sz="2400" dirty="0">
                <a:latin typeface="Times" charset="0"/>
                <a:ea typeface="Times" charset="0"/>
                <a:cs typeface="Times" charset="0"/>
              </a:rPr>
              <a:t>процес </a:t>
            </a:r>
            <a:r>
              <a:rPr lang="bg-BG" sz="2400" dirty="0" err="1" smtClean="0">
                <a:latin typeface="Times" charset="0"/>
                <a:ea typeface="Times" charset="0"/>
                <a:cs typeface="Times" charset="0"/>
              </a:rPr>
              <a:t>ендокарда</a:t>
            </a:r>
            <a:r>
              <a:rPr lang="bg-BG" sz="2400" dirty="0" smtClean="0">
                <a:latin typeface="Times" charset="0"/>
                <a:ea typeface="Times" charset="0"/>
                <a:cs typeface="Times" charset="0"/>
              </a:rPr>
              <a:t> </a:t>
            </a:r>
            <a:r>
              <a:rPr lang="bg-BG" sz="2400" dirty="0" err="1">
                <a:latin typeface="Times" charset="0"/>
                <a:ea typeface="Times" charset="0"/>
                <a:cs typeface="Times" charset="0"/>
              </a:rPr>
              <a:t>је</a:t>
            </a:r>
            <a:r>
              <a:rPr lang="bg-BG" sz="2400" dirty="0">
                <a:latin typeface="Times" charset="0"/>
                <a:ea typeface="Times" charset="0"/>
                <a:cs typeface="Times" charset="0"/>
              </a:rPr>
              <a:t> </a:t>
            </a:r>
            <a:r>
              <a:rPr lang="bg-BG" sz="2400" dirty="0" err="1">
                <a:latin typeface="Times" charset="0"/>
                <a:ea typeface="Times" charset="0"/>
                <a:cs typeface="Times" charset="0"/>
              </a:rPr>
              <a:t>најчешће</a:t>
            </a:r>
            <a:r>
              <a:rPr lang="bg-BG" sz="2400" dirty="0">
                <a:latin typeface="Times" charset="0"/>
                <a:ea typeface="Times" charset="0"/>
                <a:cs typeface="Times" charset="0"/>
              </a:rPr>
              <a:t> </a:t>
            </a:r>
            <a:r>
              <a:rPr lang="bg-BG" sz="2400" dirty="0" err="1">
                <a:latin typeface="Times" charset="0"/>
                <a:ea typeface="Times" charset="0"/>
                <a:cs typeface="Times" charset="0"/>
              </a:rPr>
              <a:t>локализован</a:t>
            </a:r>
            <a:r>
              <a:rPr lang="bg-BG" sz="2400" dirty="0">
                <a:latin typeface="Times" charset="0"/>
                <a:ea typeface="Times" charset="0"/>
                <a:cs typeface="Times" charset="0"/>
              </a:rPr>
              <a:t> на </a:t>
            </a:r>
            <a:r>
              <a:rPr lang="bg-BG" sz="2400" dirty="0" err="1">
                <a:latin typeface="Times" charset="0"/>
                <a:ea typeface="Times" charset="0"/>
                <a:cs typeface="Times" charset="0"/>
              </a:rPr>
              <a:t>срчаним</a:t>
            </a:r>
            <a:r>
              <a:rPr lang="bg-BG" sz="2400" dirty="0">
                <a:latin typeface="Times" charset="0"/>
                <a:ea typeface="Times" charset="0"/>
                <a:cs typeface="Times" charset="0"/>
              </a:rPr>
              <a:t> </a:t>
            </a:r>
            <a:r>
              <a:rPr lang="bg-BG" sz="2400" dirty="0" err="1">
                <a:latin typeface="Times" charset="0"/>
                <a:ea typeface="Times" charset="0"/>
                <a:cs typeface="Times" charset="0"/>
              </a:rPr>
              <a:t>залисцима</a:t>
            </a:r>
            <a:r>
              <a:rPr lang="bg-BG" sz="2400" dirty="0">
                <a:latin typeface="Times" charset="0"/>
                <a:ea typeface="Times" charset="0"/>
                <a:cs typeface="Times" charset="0"/>
              </a:rPr>
              <a:t>, </a:t>
            </a:r>
            <a:r>
              <a:rPr lang="bg-BG" sz="2400" dirty="0" err="1">
                <a:latin typeface="Times" charset="0"/>
                <a:ea typeface="Times" charset="0"/>
                <a:cs typeface="Times" charset="0"/>
              </a:rPr>
              <a:t>мада</a:t>
            </a:r>
            <a:r>
              <a:rPr lang="bg-BG" sz="2400" dirty="0">
                <a:latin typeface="Times" charset="0"/>
                <a:ea typeface="Times" charset="0"/>
                <a:cs typeface="Times" charset="0"/>
              </a:rPr>
              <a:t> се може </a:t>
            </a:r>
            <a:r>
              <a:rPr lang="bg-BG" sz="2400" dirty="0" err="1">
                <a:latin typeface="Times" charset="0"/>
                <a:ea typeface="Times" charset="0"/>
                <a:cs typeface="Times" charset="0"/>
              </a:rPr>
              <a:t>наћи</a:t>
            </a:r>
            <a:r>
              <a:rPr lang="bg-BG" sz="2400" dirty="0">
                <a:latin typeface="Times" charset="0"/>
                <a:ea typeface="Times" charset="0"/>
                <a:cs typeface="Times" charset="0"/>
              </a:rPr>
              <a:t> и на </a:t>
            </a:r>
            <a:r>
              <a:rPr lang="bg-BG" sz="2400" dirty="0" err="1">
                <a:latin typeface="Times" charset="0"/>
                <a:ea typeface="Times" charset="0"/>
                <a:cs typeface="Times" charset="0"/>
              </a:rPr>
              <a:t>другим</a:t>
            </a:r>
            <a:r>
              <a:rPr lang="bg-BG" sz="2400" dirty="0">
                <a:latin typeface="Times" charset="0"/>
                <a:ea typeface="Times" charset="0"/>
                <a:cs typeface="Times" charset="0"/>
              </a:rPr>
              <a:t> </a:t>
            </a:r>
            <a:r>
              <a:rPr lang="bg-BG" sz="2400" dirty="0" err="1">
                <a:latin typeface="Times" charset="0"/>
                <a:ea typeface="Times" charset="0"/>
                <a:cs typeface="Times" charset="0"/>
              </a:rPr>
              <a:t>срчаним</a:t>
            </a:r>
            <a:r>
              <a:rPr lang="bg-BG" sz="2400" dirty="0">
                <a:latin typeface="Times" charset="0"/>
                <a:ea typeface="Times" charset="0"/>
                <a:cs typeface="Times" charset="0"/>
              </a:rPr>
              <a:t> </a:t>
            </a:r>
            <a:r>
              <a:rPr lang="bg-BG" sz="2400" dirty="0" err="1">
                <a:latin typeface="Times" charset="0"/>
                <a:ea typeface="Times" charset="0"/>
                <a:cs typeface="Times" charset="0"/>
              </a:rPr>
              <a:t>структурама</a:t>
            </a:r>
            <a:r>
              <a:rPr lang="bg-BG" sz="2400" dirty="0" smtClean="0">
                <a:latin typeface="Times" charset="0"/>
                <a:ea typeface="Times" charset="0"/>
                <a:cs typeface="Times" charset="0"/>
              </a:rPr>
              <a:t>.</a:t>
            </a:r>
            <a:endParaRPr lang="hr-HR" sz="2400" dirty="0" smtClean="0">
              <a:latin typeface="Times" charset="0"/>
              <a:ea typeface="Times" charset="0"/>
              <a:cs typeface="Times" charset="0"/>
            </a:endParaRPr>
          </a:p>
          <a:p>
            <a:pPr marL="0" indent="0">
              <a:buNone/>
            </a:pPr>
            <a:endParaRPr lang="hr-HR" sz="2400" dirty="0">
              <a:latin typeface="Times" charset="0"/>
              <a:ea typeface="Times" charset="0"/>
              <a:cs typeface="Times" charset="0"/>
            </a:endParaRPr>
          </a:p>
        </p:txBody>
      </p:sp>
    </p:spTree>
    <p:extLst>
      <p:ext uri="{BB962C8B-B14F-4D97-AF65-F5344CB8AC3E}">
        <p14:creationId xmlns:p14="http://schemas.microsoft.com/office/powerpoint/2010/main" val="192493996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4664"/>
            <a:ext cx="8229600" cy="1143000"/>
          </a:xfrm>
        </p:spPr>
        <p:txBody>
          <a:bodyPr/>
          <a:lstStyle/>
          <a:p>
            <a:endParaRPr lang="en-US" dirty="0"/>
          </a:p>
        </p:txBody>
      </p:sp>
      <p:sp>
        <p:nvSpPr>
          <p:cNvPr id="3" name="Content Placeholder 2"/>
          <p:cNvSpPr>
            <a:spLocks noGrp="1"/>
          </p:cNvSpPr>
          <p:nvPr>
            <p:ph idx="1"/>
          </p:nvPr>
        </p:nvSpPr>
        <p:spPr>
          <a:xfrm>
            <a:off x="451453" y="2332038"/>
            <a:ext cx="8229600" cy="4525962"/>
          </a:xfrm>
        </p:spPr>
        <p:txBody>
          <a:bodyPr/>
          <a:lstStyle/>
          <a:p>
            <a:pPr marL="0" indent="0">
              <a:buNone/>
            </a:pPr>
            <a:r>
              <a:rPr lang="hr-HR" sz="2400" dirty="0" err="1">
                <a:latin typeface="Times New Roman" pitchFamily="18" charset="0"/>
                <a:cs typeface="Times New Roman" pitchFamily="18" charset="0"/>
              </a:rPr>
              <a:t>М</a:t>
            </a:r>
            <a:r>
              <a:rPr lang="sr-Cyrl-CS" sz="2400" dirty="0" err="1" smtClean="0">
                <a:latin typeface="Times New Roman" pitchFamily="18" charset="0"/>
                <a:cs typeface="Times New Roman" pitchFamily="18" charset="0"/>
              </a:rPr>
              <a:t>икробна</a:t>
            </a:r>
            <a:r>
              <a:rPr lang="sr-Cyrl-CS" sz="2400" dirty="0" smtClean="0">
                <a:latin typeface="Times New Roman" pitchFamily="18" charset="0"/>
                <a:cs typeface="Times New Roman" pitchFamily="18" charset="0"/>
              </a:rPr>
              <a:t> </a:t>
            </a:r>
            <a:r>
              <a:rPr lang="sr-Cyrl-CS" sz="2400" dirty="0">
                <a:latin typeface="Times New Roman" pitchFamily="18" charset="0"/>
                <a:cs typeface="Times New Roman" pitchFamily="18" charset="0"/>
              </a:rPr>
              <a:t>инфекција </a:t>
            </a:r>
            <a:r>
              <a:rPr lang="sr-Cyrl-CS" sz="2400" dirty="0" err="1">
                <a:latin typeface="Times New Roman" pitchFamily="18" charset="0"/>
                <a:cs typeface="Times New Roman" pitchFamily="18" charset="0"/>
              </a:rPr>
              <a:t>ендокарда</a:t>
            </a:r>
            <a:r>
              <a:rPr lang="sr-Cyrl-CS" sz="2400" dirty="0">
                <a:latin typeface="Times New Roman" pitchFamily="18" charset="0"/>
                <a:cs typeface="Times New Roman" pitchFamily="18" charset="0"/>
              </a:rPr>
              <a:t> праћена </a:t>
            </a:r>
            <a:r>
              <a:rPr lang="hr-HR" sz="2400" dirty="0" err="1" smtClean="0">
                <a:latin typeface="Times New Roman" pitchFamily="18" charset="0"/>
                <a:cs typeface="Times New Roman" pitchFamily="18" charset="0"/>
              </a:rPr>
              <a:t>је</a:t>
            </a:r>
            <a:r>
              <a:rPr lang="hr-HR" sz="2400" dirty="0" smtClean="0">
                <a:latin typeface="Times New Roman" pitchFamily="18" charset="0"/>
                <a:cs typeface="Times New Roman" pitchFamily="18" charset="0"/>
              </a:rPr>
              <a:t> </a:t>
            </a:r>
            <a:r>
              <a:rPr lang="sr-Cyrl-CS" sz="2400" dirty="0" err="1" smtClean="0">
                <a:latin typeface="Times New Roman" pitchFamily="18" charset="0"/>
                <a:cs typeface="Times New Roman" pitchFamily="18" charset="0"/>
              </a:rPr>
              <a:t>фебрилношћу</a:t>
            </a:r>
            <a:r>
              <a:rPr lang="sr-Cyrl-CS" sz="2400" dirty="0">
                <a:latin typeface="Times New Roman" pitchFamily="18" charset="0"/>
                <a:cs typeface="Times New Roman" pitchFamily="18" charset="0"/>
              </a:rPr>
              <a:t>, срчаним шумовима, </a:t>
            </a:r>
            <a:r>
              <a:rPr lang="sr-Cyrl-CS" sz="2400" dirty="0" err="1">
                <a:latin typeface="Times New Roman" pitchFamily="18" charset="0"/>
                <a:cs typeface="Times New Roman" pitchFamily="18" charset="0"/>
              </a:rPr>
              <a:t>петехијама</a:t>
            </a:r>
            <a:r>
              <a:rPr lang="sr-Cyrl-CS" sz="2400" dirty="0">
                <a:latin typeface="Times New Roman" pitchFamily="18" charset="0"/>
                <a:cs typeface="Times New Roman" pitchFamily="18" charset="0"/>
              </a:rPr>
              <a:t>, анемијом, емболијама, вегетацијама на </a:t>
            </a:r>
            <a:r>
              <a:rPr lang="sr-Cyrl-CS" sz="2400" dirty="0" err="1">
                <a:latin typeface="Times New Roman" pitchFamily="18" charset="0"/>
                <a:cs typeface="Times New Roman" pitchFamily="18" charset="0"/>
              </a:rPr>
              <a:t>ендокарду</a:t>
            </a:r>
            <a:r>
              <a:rPr lang="sr-Cyrl-CS" sz="2400" dirty="0">
                <a:latin typeface="Times New Roman" pitchFamily="18" charset="0"/>
                <a:cs typeface="Times New Roman" pitchFamily="18" charset="0"/>
              </a:rPr>
              <a:t> које могу довести до </a:t>
            </a:r>
            <a:r>
              <a:rPr lang="sr-Cyrl-CS" sz="2400" dirty="0" err="1">
                <a:latin typeface="Times New Roman" pitchFamily="18" charset="0"/>
                <a:cs typeface="Times New Roman" pitchFamily="18" charset="0"/>
              </a:rPr>
              <a:t>инсуфицијенције</a:t>
            </a:r>
            <a:r>
              <a:rPr lang="sr-Cyrl-CS" sz="2400" dirty="0">
                <a:latin typeface="Times New Roman" pitchFamily="18" charset="0"/>
                <a:cs typeface="Times New Roman" pitchFamily="18" charset="0"/>
              </a:rPr>
              <a:t> или опструкције залистака, </a:t>
            </a:r>
            <a:r>
              <a:rPr lang="sr-Cyrl-CS" sz="2400" dirty="0" err="1">
                <a:latin typeface="Times New Roman" pitchFamily="18" charset="0"/>
                <a:cs typeface="Times New Roman" pitchFamily="18" charset="0"/>
              </a:rPr>
              <a:t>апцеса</a:t>
            </a:r>
            <a:r>
              <a:rPr lang="sr-Cyrl-CS" sz="2400" dirty="0">
                <a:latin typeface="Times New Roman" pitchFamily="18" charset="0"/>
                <a:cs typeface="Times New Roman" pitchFamily="18" charset="0"/>
              </a:rPr>
              <a:t> </a:t>
            </a:r>
            <a:r>
              <a:rPr lang="sr-Cyrl-CS" sz="2400" dirty="0" err="1">
                <a:latin typeface="Times New Roman" pitchFamily="18" charset="0"/>
                <a:cs typeface="Times New Roman" pitchFamily="18" charset="0"/>
              </a:rPr>
              <a:t>миокарда</a:t>
            </a:r>
            <a:r>
              <a:rPr lang="sr-Cyrl-CS" sz="2400" dirty="0">
                <a:latin typeface="Times New Roman" pitchFamily="18" charset="0"/>
                <a:cs typeface="Times New Roman" pitchFamily="18" charset="0"/>
              </a:rPr>
              <a:t> или </a:t>
            </a:r>
            <a:r>
              <a:rPr lang="sr-Cyrl-CS" sz="2400" dirty="0" err="1">
                <a:latin typeface="Times New Roman" pitchFamily="18" charset="0"/>
                <a:cs typeface="Times New Roman" pitchFamily="18" charset="0"/>
              </a:rPr>
              <a:t>микотичне</a:t>
            </a:r>
            <a:r>
              <a:rPr lang="sr-Cyrl-CS" sz="2400" dirty="0">
                <a:latin typeface="Times New Roman" pitchFamily="18" charset="0"/>
                <a:cs typeface="Times New Roman" pitchFamily="18" charset="0"/>
              </a:rPr>
              <a:t> </a:t>
            </a:r>
            <a:r>
              <a:rPr lang="sr-Cyrl-CS" sz="2400" dirty="0" err="1">
                <a:latin typeface="Times New Roman" pitchFamily="18" charset="0"/>
                <a:cs typeface="Times New Roman" pitchFamily="18" charset="0"/>
              </a:rPr>
              <a:t>анеуризме</a:t>
            </a:r>
            <a:r>
              <a:rPr lang="sr-Latn-CS" sz="2400" dirty="0">
                <a:latin typeface="Times New Roman" pitchFamily="18" charset="0"/>
                <a:cs typeface="Times New Roman" pitchFamily="18" charset="0"/>
              </a:rPr>
              <a:t>.</a:t>
            </a:r>
            <a:endParaRPr lang="en-US" sz="2400" dirty="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val="127881393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
          <p:cNvSpPr>
            <a:spLocks noGrp="1" noChangeArrowheads="1"/>
          </p:cNvSpPr>
          <p:nvPr>
            <p:ph type="body" idx="4294967295"/>
          </p:nvPr>
        </p:nvSpPr>
        <p:spPr>
          <a:xfrm>
            <a:off x="0" y="908720"/>
            <a:ext cx="9144000" cy="6669087"/>
          </a:xfrm>
        </p:spPr>
        <p:txBody>
          <a:bodyPr/>
          <a:lstStyle/>
          <a:p>
            <a:pPr marL="0" indent="0">
              <a:lnSpc>
                <a:spcPct val="90000"/>
              </a:lnSpc>
              <a:buNone/>
            </a:pPr>
            <a:r>
              <a:rPr lang="sr-Cyrl-CS" sz="2400" b="1" dirty="0" err="1" smtClean="0">
                <a:latin typeface="Times New Roman" pitchFamily="18" charset="0"/>
                <a:cs typeface="Times New Roman" pitchFamily="18" charset="0"/>
              </a:rPr>
              <a:t>Субакутни</a:t>
            </a:r>
            <a:r>
              <a:rPr lang="sr-Cyrl-CS" sz="2400" b="1" dirty="0" smtClean="0">
                <a:latin typeface="Times New Roman" pitchFamily="18" charset="0"/>
                <a:cs typeface="Times New Roman" pitchFamily="18" charset="0"/>
              </a:rPr>
              <a:t> </a:t>
            </a:r>
            <a:r>
              <a:rPr lang="sr-Cyrl-CS" sz="2400" b="1" dirty="0" err="1" smtClean="0">
                <a:latin typeface="Times New Roman" pitchFamily="18" charset="0"/>
                <a:cs typeface="Times New Roman" pitchFamily="18" charset="0"/>
              </a:rPr>
              <a:t>бактеријски</a:t>
            </a:r>
            <a:r>
              <a:rPr lang="sr-Cyrl-CS" sz="2400" dirty="0" smtClean="0">
                <a:latin typeface="Times New Roman" pitchFamily="18" charset="0"/>
                <a:cs typeface="Times New Roman" pitchFamily="18" charset="0"/>
              </a:rPr>
              <a:t> </a:t>
            </a:r>
            <a:r>
              <a:rPr lang="sr-Cyrl-CS" sz="2400" b="1" dirty="0" err="1" smtClean="0">
                <a:latin typeface="Times New Roman" pitchFamily="18" charset="0"/>
                <a:cs typeface="Times New Roman" pitchFamily="18" charset="0"/>
              </a:rPr>
              <a:t>ендокардитис</a:t>
            </a:r>
            <a:r>
              <a:rPr lang="sr-Cyrl-CS" sz="2400" b="1" dirty="0" smtClean="0">
                <a:latin typeface="Times New Roman" pitchFamily="18" charset="0"/>
                <a:cs typeface="Times New Roman" pitchFamily="18" charset="0"/>
              </a:rPr>
              <a:t>(</a:t>
            </a:r>
            <a:r>
              <a:rPr lang="sr-Latn-CS" sz="2400" b="1" dirty="0" smtClean="0">
                <a:latin typeface="Times New Roman" pitchFamily="18" charset="0"/>
                <a:cs typeface="Times New Roman" pitchFamily="18" charset="0"/>
              </a:rPr>
              <a:t>SBE-</a:t>
            </a:r>
            <a:r>
              <a:rPr lang="sr-Latn-CS" sz="2400" b="1" dirty="0" err="1" smtClean="0">
                <a:latin typeface="Times New Roman" pitchFamily="18" charset="0"/>
                <a:cs typeface="Times New Roman" pitchFamily="18" charset="0"/>
              </a:rPr>
              <a:t>endocarditis</a:t>
            </a:r>
            <a:r>
              <a:rPr lang="sr-Latn-CS" sz="2400" b="1" dirty="0" smtClean="0">
                <a:latin typeface="Times New Roman" pitchFamily="18" charset="0"/>
                <a:cs typeface="Times New Roman" pitchFamily="18" charset="0"/>
              </a:rPr>
              <a:t> lente</a:t>
            </a:r>
            <a:r>
              <a:rPr lang="sr-Cyrl-CS" sz="2400" b="1" dirty="0" smtClean="0">
                <a:latin typeface="Times New Roman" pitchFamily="18" charset="0"/>
                <a:cs typeface="Times New Roman" pitchFamily="18" charset="0"/>
              </a:rPr>
              <a:t>)</a:t>
            </a:r>
            <a:r>
              <a:rPr lang="sr-Cyrl-CS" sz="2400" dirty="0" smtClean="0">
                <a:latin typeface="Times New Roman" pitchFamily="18" charset="0"/>
                <a:cs typeface="Times New Roman" pitchFamily="18" charset="0"/>
              </a:rPr>
              <a:t> </a:t>
            </a:r>
            <a:r>
              <a:rPr lang="sr-Cyrl-CS" sz="2400" dirty="0" err="1" smtClean="0">
                <a:latin typeface="Times New Roman" pitchFamily="18" charset="0"/>
                <a:cs typeface="Times New Roman" pitchFamily="18" charset="0"/>
              </a:rPr>
              <a:t>форм</a:t>
            </a:r>
            <a:r>
              <a:rPr lang="hr-HR" sz="2400" dirty="0" err="1" smtClean="0">
                <a:latin typeface="Times New Roman" pitchFamily="18" charset="0"/>
                <a:cs typeface="Times New Roman" pitchFamily="18" charset="0"/>
              </a:rPr>
              <a:t>а</a:t>
            </a:r>
            <a:r>
              <a:rPr lang="sr-Cyrl-CS" sz="2400" dirty="0" smtClean="0">
                <a:latin typeface="Times New Roman" pitchFamily="18" charset="0"/>
                <a:cs typeface="Times New Roman" pitchFamily="18" charset="0"/>
              </a:rPr>
              <a:t> </a:t>
            </a:r>
            <a:r>
              <a:rPr lang="sr-Cyrl-CS" sz="2400" dirty="0" smtClean="0">
                <a:latin typeface="Times New Roman" pitchFamily="18" charset="0"/>
                <a:cs typeface="Times New Roman" pitchFamily="18" charset="0"/>
              </a:rPr>
              <a:t>са постепеним развојем клиничке слике током неколико недеља-месеци, узрочник најчешће слабо вирулентна бактерија </a:t>
            </a:r>
            <a:r>
              <a:rPr lang="sr-Latn-CS" sz="2400" i="1" dirty="0" err="1" smtClean="0">
                <a:latin typeface="Times New Roman" pitchFamily="18" charset="0"/>
                <a:cs typeface="Times New Roman" pitchFamily="18" charset="0"/>
              </a:rPr>
              <a:t>Streptococcus</a:t>
            </a:r>
            <a:r>
              <a:rPr lang="sr-Latn-CS" sz="2400" i="1" dirty="0" smtClean="0">
                <a:latin typeface="Times New Roman" pitchFamily="18" charset="0"/>
                <a:cs typeface="Times New Roman" pitchFamily="18" charset="0"/>
              </a:rPr>
              <a:t> </a:t>
            </a:r>
            <a:r>
              <a:rPr lang="sr-Latn-CS" sz="2400" i="1" dirty="0" err="1" smtClean="0">
                <a:latin typeface="Times New Roman" pitchFamily="18" charset="0"/>
                <a:cs typeface="Times New Roman" pitchFamily="18" charset="0"/>
              </a:rPr>
              <a:t>viridans</a:t>
            </a:r>
            <a:r>
              <a:rPr lang="sr-Latn-CS" sz="2400" i="1" dirty="0" smtClean="0">
                <a:latin typeface="Times New Roman" pitchFamily="18" charset="0"/>
                <a:cs typeface="Times New Roman" pitchFamily="18" charset="0"/>
              </a:rPr>
              <a:t>.</a:t>
            </a:r>
          </a:p>
          <a:p>
            <a:pPr marL="0" indent="0">
              <a:lnSpc>
                <a:spcPct val="90000"/>
              </a:lnSpc>
              <a:buNone/>
            </a:pPr>
            <a:endParaRPr lang="sr-Latn-CS" sz="2400" i="1" dirty="0" smtClean="0">
              <a:latin typeface="Times New Roman" pitchFamily="18" charset="0"/>
              <a:cs typeface="Times New Roman" pitchFamily="18" charset="0"/>
            </a:endParaRPr>
          </a:p>
          <a:p>
            <a:pPr marL="0" indent="0">
              <a:lnSpc>
                <a:spcPct val="90000"/>
              </a:lnSpc>
              <a:buNone/>
            </a:pPr>
            <a:r>
              <a:rPr lang="sr-Cyrl-CS" sz="2400" b="1" dirty="0" smtClean="0">
                <a:latin typeface="Times New Roman" pitchFamily="18" charset="0"/>
                <a:cs typeface="Times New Roman" pitchFamily="18" charset="0"/>
              </a:rPr>
              <a:t>Акутни </a:t>
            </a:r>
            <a:r>
              <a:rPr lang="sr-Cyrl-CS" sz="2400" b="1" dirty="0" err="1" smtClean="0">
                <a:latin typeface="Times New Roman" pitchFamily="18" charset="0"/>
                <a:cs typeface="Times New Roman" pitchFamily="18" charset="0"/>
              </a:rPr>
              <a:t>бактеријски</a:t>
            </a:r>
            <a:r>
              <a:rPr lang="sr-Cyrl-CS" sz="2400" b="1" dirty="0" smtClean="0">
                <a:latin typeface="Times New Roman" pitchFamily="18" charset="0"/>
                <a:cs typeface="Times New Roman" pitchFamily="18" charset="0"/>
              </a:rPr>
              <a:t> </a:t>
            </a:r>
            <a:r>
              <a:rPr lang="sr-Cyrl-CS" sz="2400" b="1" dirty="0" err="1" smtClean="0">
                <a:latin typeface="Times New Roman" pitchFamily="18" charset="0"/>
                <a:cs typeface="Times New Roman" pitchFamily="18" charset="0"/>
              </a:rPr>
              <a:t>ендокардитис</a:t>
            </a:r>
            <a:r>
              <a:rPr lang="sr-Cyrl-CS" sz="2400" b="1" dirty="0" smtClean="0">
                <a:latin typeface="Times New Roman" pitchFamily="18" charset="0"/>
                <a:cs typeface="Times New Roman" pitchFamily="18" charset="0"/>
              </a:rPr>
              <a:t>(</a:t>
            </a:r>
            <a:r>
              <a:rPr lang="sr-Latn-CS" sz="2400" b="1" dirty="0" smtClean="0">
                <a:latin typeface="Times New Roman" pitchFamily="18" charset="0"/>
                <a:cs typeface="Times New Roman" pitchFamily="18" charset="0"/>
              </a:rPr>
              <a:t>ABE</a:t>
            </a:r>
            <a:r>
              <a:rPr lang="sr-Cyrl-CS" sz="2400" b="1" dirty="0" smtClean="0">
                <a:latin typeface="Times New Roman" pitchFamily="18" charset="0"/>
                <a:cs typeface="Times New Roman" pitchFamily="18" charset="0"/>
              </a:rPr>
              <a:t>)-</a:t>
            </a:r>
            <a:r>
              <a:rPr lang="sr-Cyrl-CS" sz="2400" dirty="0" smtClean="0">
                <a:latin typeface="Times New Roman" pitchFamily="18" charset="0"/>
                <a:cs typeface="Times New Roman" pitchFamily="18" charset="0"/>
              </a:rPr>
              <a:t>нагли развој тешке клиничке слике у неколико дана, узрочник је најчешће </a:t>
            </a:r>
            <a:r>
              <a:rPr lang="sr-Latn-CS" sz="2400" i="1" dirty="0" err="1" smtClean="0">
                <a:latin typeface="Times New Roman" pitchFamily="18" charset="0"/>
                <a:cs typeface="Times New Roman" pitchFamily="18" charset="0"/>
              </a:rPr>
              <a:t>Staphylococcus</a:t>
            </a:r>
            <a:r>
              <a:rPr lang="sr-Latn-CS" sz="2400" i="1" dirty="0" smtClean="0">
                <a:latin typeface="Times New Roman" pitchFamily="18" charset="0"/>
                <a:cs typeface="Times New Roman" pitchFamily="18" charset="0"/>
              </a:rPr>
              <a:t> </a:t>
            </a:r>
            <a:r>
              <a:rPr lang="sr-Latn-CS" sz="2400" i="1" dirty="0" err="1" smtClean="0">
                <a:latin typeface="Times New Roman" pitchFamily="18" charset="0"/>
                <a:cs typeface="Times New Roman" pitchFamily="18" charset="0"/>
              </a:rPr>
              <a:t>aureus</a:t>
            </a:r>
            <a:r>
              <a:rPr lang="sr-Latn-CS" sz="2400" i="1" dirty="0" smtClean="0">
                <a:latin typeface="Times New Roman" pitchFamily="18" charset="0"/>
                <a:cs typeface="Times New Roman" pitchFamily="18" charset="0"/>
              </a:rPr>
              <a:t>.</a:t>
            </a:r>
          </a:p>
          <a:p>
            <a:pPr marL="0" indent="0">
              <a:lnSpc>
                <a:spcPct val="90000"/>
              </a:lnSpc>
              <a:buNone/>
            </a:pPr>
            <a:endParaRPr lang="sr-Latn-CS" sz="2400" i="1" dirty="0" smtClean="0">
              <a:latin typeface="Times New Roman" pitchFamily="18" charset="0"/>
              <a:cs typeface="Times New Roman" pitchFamily="18" charset="0"/>
            </a:endParaRPr>
          </a:p>
          <a:p>
            <a:pPr marL="0" indent="0">
              <a:lnSpc>
                <a:spcPct val="90000"/>
              </a:lnSpc>
              <a:buNone/>
            </a:pPr>
            <a:r>
              <a:rPr lang="sr-Cyrl-CS" sz="2400" b="1" dirty="0" err="1" smtClean="0">
                <a:latin typeface="Times New Roman" pitchFamily="18" charset="0"/>
                <a:cs typeface="Times New Roman" pitchFamily="18" charset="0"/>
              </a:rPr>
              <a:t>Неинфективни</a:t>
            </a:r>
            <a:r>
              <a:rPr lang="sr-Cyrl-CS" sz="2400" b="1" dirty="0" smtClean="0">
                <a:latin typeface="Times New Roman" pitchFamily="18" charset="0"/>
                <a:cs typeface="Times New Roman" pitchFamily="18" charset="0"/>
              </a:rPr>
              <a:t> </a:t>
            </a:r>
            <a:r>
              <a:rPr lang="sr-Cyrl-CS" sz="2400" b="1" dirty="0" err="1" smtClean="0">
                <a:latin typeface="Times New Roman" pitchFamily="18" charset="0"/>
                <a:cs typeface="Times New Roman" pitchFamily="18" charset="0"/>
              </a:rPr>
              <a:t>ендокардитис</a:t>
            </a:r>
            <a:r>
              <a:rPr lang="sr-Cyrl-CS" sz="2400" dirty="0" smtClean="0">
                <a:latin typeface="Times New Roman" pitchFamily="18" charset="0"/>
                <a:cs typeface="Times New Roman" pitchFamily="18" charset="0"/>
              </a:rPr>
              <a:t> означава стање које се карактерише </a:t>
            </a:r>
            <a:r>
              <a:rPr lang="sr-Cyrl-CS" sz="2400" dirty="0" err="1" smtClean="0">
                <a:latin typeface="Times New Roman" pitchFamily="18" charset="0"/>
                <a:cs typeface="Times New Roman" pitchFamily="18" charset="0"/>
              </a:rPr>
              <a:t>неинфективним</a:t>
            </a:r>
            <a:r>
              <a:rPr lang="sr-Cyrl-CS" sz="2400" dirty="0" smtClean="0">
                <a:latin typeface="Times New Roman" pitchFamily="18" charset="0"/>
                <a:cs typeface="Times New Roman" pitchFamily="18" charset="0"/>
              </a:rPr>
              <a:t>(стерилним) вегетацијама, састављено од </a:t>
            </a:r>
            <a:r>
              <a:rPr lang="sr-Cyrl-CS" sz="2400" dirty="0" err="1" smtClean="0">
                <a:latin typeface="Times New Roman" pitchFamily="18" charset="0"/>
                <a:cs typeface="Times New Roman" pitchFamily="18" charset="0"/>
              </a:rPr>
              <a:t>тромботских</a:t>
            </a:r>
            <a:r>
              <a:rPr lang="sr-Cyrl-CS" sz="2400" dirty="0" smtClean="0">
                <a:latin typeface="Times New Roman" pitchFamily="18" charset="0"/>
                <a:cs typeface="Times New Roman" pitchFamily="18" charset="0"/>
              </a:rPr>
              <a:t> маса као одличне подлоге за </a:t>
            </a:r>
            <a:r>
              <a:rPr lang="sr-Cyrl-CS" sz="2400" dirty="0" err="1" smtClean="0">
                <a:latin typeface="Times New Roman" pitchFamily="18" charset="0"/>
                <a:cs typeface="Times New Roman" pitchFamily="18" charset="0"/>
              </a:rPr>
              <a:t>бактеријску</a:t>
            </a:r>
            <a:r>
              <a:rPr lang="sr-Cyrl-CS" sz="2400" dirty="0" smtClean="0">
                <a:latin typeface="Times New Roman" pitchFamily="18" charset="0"/>
                <a:cs typeface="Times New Roman" pitchFamily="18" charset="0"/>
              </a:rPr>
              <a:t> инфекцију, назива се </a:t>
            </a:r>
            <a:r>
              <a:rPr lang="sr-Cyrl-CS" sz="2400" b="1" dirty="0" err="1" smtClean="0">
                <a:latin typeface="Times New Roman" pitchFamily="18" charset="0"/>
                <a:cs typeface="Times New Roman" pitchFamily="18" charset="0"/>
              </a:rPr>
              <a:t>небактеријски</a:t>
            </a:r>
            <a:r>
              <a:rPr lang="sr-Cyrl-CS" sz="2400" b="1" dirty="0" smtClean="0">
                <a:latin typeface="Times New Roman" pitchFamily="18" charset="0"/>
                <a:cs typeface="Times New Roman" pitchFamily="18" charset="0"/>
              </a:rPr>
              <a:t> </a:t>
            </a:r>
            <a:r>
              <a:rPr lang="sr-Cyrl-CS" sz="2400" b="1" dirty="0" err="1" smtClean="0">
                <a:latin typeface="Times New Roman" pitchFamily="18" charset="0"/>
                <a:cs typeface="Times New Roman" pitchFamily="18" charset="0"/>
              </a:rPr>
              <a:t>тромботски</a:t>
            </a:r>
            <a:r>
              <a:rPr lang="sr-Cyrl-CS" sz="2400" b="1" dirty="0" smtClean="0">
                <a:latin typeface="Times New Roman" pitchFamily="18" charset="0"/>
                <a:cs typeface="Times New Roman" pitchFamily="18" charset="0"/>
              </a:rPr>
              <a:t> </a:t>
            </a:r>
            <a:r>
              <a:rPr lang="sr-Cyrl-CS" sz="2400" b="1" dirty="0" err="1" smtClean="0">
                <a:latin typeface="Times New Roman" pitchFamily="18" charset="0"/>
                <a:cs typeface="Times New Roman" pitchFamily="18" charset="0"/>
              </a:rPr>
              <a:t>ендокардитис</a:t>
            </a:r>
            <a:r>
              <a:rPr lang="sr-Cyrl-CS" sz="2400" b="1" dirty="0" smtClean="0">
                <a:latin typeface="Times New Roman" pitchFamily="18" charset="0"/>
                <a:cs typeface="Times New Roman" pitchFamily="18" charset="0"/>
              </a:rPr>
              <a:t>(</a:t>
            </a:r>
            <a:r>
              <a:rPr lang="sr-Latn-CS" sz="2400" b="1" dirty="0" smtClean="0">
                <a:latin typeface="Times New Roman" pitchFamily="18" charset="0"/>
                <a:cs typeface="Times New Roman" pitchFamily="18" charset="0"/>
              </a:rPr>
              <a:t>NBTE</a:t>
            </a:r>
            <a:r>
              <a:rPr lang="sr-Latn-CS" sz="2400" b="1" dirty="0" smtClean="0">
                <a:latin typeface="Times New Roman" pitchFamily="18" charset="0"/>
                <a:cs typeface="Times New Roman" pitchFamily="18" charset="0"/>
              </a:rPr>
              <a:t>).</a:t>
            </a:r>
          </a:p>
          <a:p>
            <a:pPr marL="0" indent="0">
              <a:lnSpc>
                <a:spcPct val="90000"/>
              </a:lnSpc>
              <a:buNone/>
            </a:pPr>
            <a:endParaRPr lang="sr-Latn-CS" sz="2400" b="1" dirty="0" smtClean="0">
              <a:latin typeface="Times New Roman" pitchFamily="18" charset="0"/>
              <a:cs typeface="Times New Roman" pitchFamily="18" charset="0"/>
            </a:endParaRPr>
          </a:p>
          <a:p>
            <a:pPr>
              <a:lnSpc>
                <a:spcPct val="90000"/>
              </a:lnSpc>
            </a:pPr>
            <a:endParaRPr lang="en-US" sz="2400" dirty="0" smtClean="0">
              <a:latin typeface="Comic Sans MS" pitchFamily="66" charset="0"/>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rrowheads="1"/>
          </p:cNvSpPr>
          <p:nvPr>
            <p:ph type="title"/>
          </p:nvPr>
        </p:nvSpPr>
        <p:spPr/>
        <p:txBody>
          <a:bodyPr/>
          <a:lstStyle/>
          <a:p>
            <a:r>
              <a:rPr lang="en-US" sz="4000" smtClean="0">
                <a:latin typeface="Times New Roman" pitchFamily="18" charset="0"/>
                <a:cs typeface="Times New Roman" pitchFamily="18" charset="0"/>
              </a:rPr>
              <a:t>У</a:t>
            </a:r>
            <a:r>
              <a:rPr lang="sr-Latn-CS" sz="4000" smtClean="0">
                <a:latin typeface="Times New Roman" pitchFamily="18" charset="0"/>
                <a:cs typeface="Times New Roman" pitchFamily="18" charset="0"/>
              </a:rPr>
              <a:t>зрочници ендокардитиса</a:t>
            </a:r>
            <a:endParaRPr lang="en-US" sz="4000" smtClean="0">
              <a:latin typeface="Times New Roman" pitchFamily="18" charset="0"/>
              <a:cs typeface="Times New Roman" pitchFamily="18" charset="0"/>
            </a:endParaRPr>
          </a:p>
        </p:txBody>
      </p:sp>
      <p:graphicFrame>
        <p:nvGraphicFramePr>
          <p:cNvPr id="13334" name="Group 22"/>
          <p:cNvGraphicFramePr>
            <a:graphicFrameLocks noGrp="1"/>
          </p:cNvGraphicFramePr>
          <p:nvPr>
            <p:ph sz="half" idx="1"/>
          </p:nvPr>
        </p:nvGraphicFramePr>
        <p:xfrm>
          <a:off x="457200" y="1412875"/>
          <a:ext cx="8229600" cy="5600656"/>
        </p:xfrm>
        <a:graphic>
          <a:graphicData uri="http://schemas.openxmlformats.org/drawingml/2006/table">
            <a:tbl>
              <a:tblPr/>
              <a:tblGrid>
                <a:gridCol w="2178906"/>
                <a:gridCol w="2992920"/>
                <a:gridCol w="3057774"/>
              </a:tblGrid>
              <a:tr h="851445">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Latn-CS" sz="2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Природни залисци</a:t>
                      </a:r>
                      <a:endParaRPr kumimoji="0" lang="en-US" sz="2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txBody>
                  <a:tcPr marL="82612" marR="82612" marT="45716" marB="4571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Latn-CS" sz="2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Вештачке валвуле</a:t>
                      </a:r>
                      <a:endParaRPr kumimoji="0" lang="en-US" sz="2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txBody>
                  <a:tcPr marL="82612" marR="82612"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Latn-CS" sz="2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Интравенски наркомани</a:t>
                      </a:r>
                      <a:endParaRPr kumimoji="0" lang="en-US" sz="24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txBody>
                  <a:tcPr marL="82612" marR="82612" marT="45716" marB="4571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49211">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Latn-CS" sz="18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Стрептокок</a:t>
                      </a:r>
                      <a:r>
                        <a:rPr kumimoji="0" lang="sr-Latn-CS" sz="1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и Стафилокок</a:t>
                      </a:r>
                      <a:r>
                        <a:rPr kumimoji="0" lang="sr-Latn-CS" sz="1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80%</a:t>
                      </a: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Streptococcus</a:t>
                      </a:r>
                      <a:r>
                        <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вириданс</a:t>
                      </a:r>
                      <a:r>
                        <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(велика </a:t>
                      </a: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спосбност</a:t>
                      </a:r>
                      <a:r>
                        <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адхеренције</a:t>
                      </a:r>
                      <a:r>
                        <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за </a:t>
                      </a: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ендотел</a:t>
                      </a:r>
                      <a:r>
                        <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и мала </a:t>
                      </a: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вирулентност</a:t>
                      </a:r>
                      <a:r>
                        <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40%)</a:t>
                      </a: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Streptococcus</a:t>
                      </a:r>
                      <a:r>
                        <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bovis</a:t>
                      </a:r>
                      <a:endPar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Streptococcus</a:t>
                      </a:r>
                      <a:r>
                        <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facalis</a:t>
                      </a:r>
                      <a:r>
                        <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Staphylococcus</a:t>
                      </a:r>
                      <a:r>
                        <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epidermidis</a:t>
                      </a:r>
                      <a:r>
                        <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i</a:t>
                      </a: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Ентеробацил</a:t>
                      </a:r>
                      <a:r>
                        <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веомаретко</a:t>
                      </a:r>
                      <a:r>
                        <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код старијих 10%</a:t>
                      </a:r>
                      <a:endParaRPr kumimoji="0" lang="en-US" sz="1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txBody>
                  <a:tcPr marL="82612" marR="82612" marT="45716" marB="4571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Staphylococcus</a:t>
                      </a:r>
                      <a:r>
                        <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epidermidis</a:t>
                      </a:r>
                      <a:r>
                        <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a:t>
                      </a: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Staphylococcus</a:t>
                      </a:r>
                      <a:r>
                        <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aureus</a:t>
                      </a:r>
                      <a:endPar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Enterobacil</a:t>
                      </a:r>
                      <a:endPar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E.Coli</a:t>
                      </a:r>
                      <a:endPar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Klebsiella</a:t>
                      </a:r>
                      <a:endPar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Candida</a:t>
                      </a:r>
                      <a:endPar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Aspergillus</a:t>
                      </a:r>
                      <a:endPar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Histoplasma</a:t>
                      </a:r>
                      <a:r>
                        <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endParaRPr kumimoji="0" lang="en-U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txBody>
                  <a:tcPr marL="82612" marR="82612"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Staphylococcus</a:t>
                      </a:r>
                      <a:r>
                        <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epidermidis</a:t>
                      </a:r>
                      <a:r>
                        <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a:t>
                      </a: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Staphylococcus</a:t>
                      </a:r>
                      <a:r>
                        <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aureus</a:t>
                      </a:r>
                      <a:endPar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Enterobacil</a:t>
                      </a:r>
                      <a:endPar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E.Coli</a:t>
                      </a:r>
                      <a:endPar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Klebsiella</a:t>
                      </a:r>
                      <a:endPar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Candida</a:t>
                      </a:r>
                      <a:endPar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Aspergillus</a:t>
                      </a:r>
                      <a:endParaRPr kumimoji="0" lang="en-U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en-U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txBody>
                  <a:tcPr marL="82612" marR="82612" marT="45716" marB="4571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4353" name="Rectangle 26"/>
          <p:cNvSpPr>
            <a:spLocks noGrp="1" noChangeArrowheads="1"/>
          </p:cNvSpPr>
          <p:nvPr>
            <p:ph type="body" sz="half" idx="2"/>
          </p:nvPr>
        </p:nvSpPr>
        <p:spPr/>
        <p:txBody>
          <a:bodyPr/>
          <a:lstStyle/>
          <a:p>
            <a:pPr>
              <a:lnSpc>
                <a:spcPct val="80000"/>
              </a:lnSpc>
            </a:pPr>
            <a:r>
              <a:rPr lang="sr-Cyrl-CS" sz="1600" smtClean="0">
                <a:latin typeface="Comic Sans MS" pitchFamily="66" charset="0"/>
              </a:rPr>
              <a:t>Анаероби: </a:t>
            </a:r>
            <a:endParaRPr lang="sr-Cyrl-CS" sz="1600" b="1" smtClean="0">
              <a:latin typeface="Comic Sans MS" pitchFamily="66"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rrowheads="1"/>
          </p:cNvSpPr>
          <p:nvPr>
            <p:ph type="title"/>
          </p:nvPr>
        </p:nvSpPr>
        <p:spPr>
          <a:xfrm>
            <a:off x="0" y="0"/>
            <a:ext cx="8964613" cy="620713"/>
          </a:xfrm>
        </p:spPr>
        <p:txBody>
          <a:bodyPr rtlCol="0">
            <a:normAutofit/>
          </a:bodyPr>
          <a:lstStyle/>
          <a:p>
            <a:pPr fontAlgn="auto">
              <a:spcAft>
                <a:spcPts val="0"/>
              </a:spcAft>
              <a:defRPr/>
            </a:pPr>
            <a:r>
              <a:rPr lang="sr-Latn-CS" sz="3200" dirty="0" err="1" smtClean="0">
                <a:latin typeface="Times New Roman" pitchFamily="18" charset="0"/>
                <a:cs typeface="Times New Roman" pitchFamily="18" charset="0"/>
              </a:rPr>
              <a:t>Клиничка</a:t>
            </a:r>
            <a:r>
              <a:rPr lang="sr-Latn-CS" sz="3200" dirty="0" smtClean="0">
                <a:latin typeface="Times New Roman" pitchFamily="18" charset="0"/>
                <a:cs typeface="Times New Roman" pitchFamily="18" charset="0"/>
              </a:rPr>
              <a:t> </a:t>
            </a:r>
            <a:r>
              <a:rPr lang="sr-Latn-CS" sz="3200" dirty="0" err="1" smtClean="0">
                <a:latin typeface="Times New Roman" pitchFamily="18" charset="0"/>
                <a:cs typeface="Times New Roman" pitchFamily="18" charset="0"/>
              </a:rPr>
              <a:t>презентација</a:t>
            </a:r>
            <a:r>
              <a:rPr lang="sr-Latn-CS" sz="3200" dirty="0" smtClean="0">
                <a:latin typeface="Times New Roman" pitchFamily="18" charset="0"/>
                <a:cs typeface="Times New Roman" pitchFamily="18" charset="0"/>
              </a:rPr>
              <a:t> </a:t>
            </a:r>
            <a:r>
              <a:rPr lang="sr-Latn-CS" sz="3200" dirty="0" err="1" smtClean="0">
                <a:latin typeface="Times New Roman" pitchFamily="18" charset="0"/>
                <a:cs typeface="Times New Roman" pitchFamily="18" charset="0"/>
              </a:rPr>
              <a:t>болести</a:t>
            </a:r>
            <a:endParaRPr lang="en-US" sz="3200" dirty="0" smtClean="0">
              <a:latin typeface="Times New Roman" pitchFamily="18" charset="0"/>
              <a:cs typeface="Times New Roman" pitchFamily="18" charset="0"/>
            </a:endParaRPr>
          </a:p>
        </p:txBody>
      </p:sp>
      <p:sp>
        <p:nvSpPr>
          <p:cNvPr id="16387" name="Rectangle 3"/>
          <p:cNvSpPr>
            <a:spLocks noGrp="1" noChangeArrowheads="1"/>
          </p:cNvSpPr>
          <p:nvPr>
            <p:ph idx="1"/>
          </p:nvPr>
        </p:nvSpPr>
        <p:spPr>
          <a:xfrm>
            <a:off x="0" y="1125538"/>
            <a:ext cx="9144000" cy="5732462"/>
          </a:xfrm>
        </p:spPr>
        <p:txBody>
          <a:bodyPr/>
          <a:lstStyle/>
          <a:p>
            <a:pPr>
              <a:lnSpc>
                <a:spcPct val="80000"/>
              </a:lnSpc>
            </a:pPr>
            <a:r>
              <a:rPr lang="sr-Latn-CS" sz="2000" dirty="0" err="1" smtClean="0">
                <a:latin typeface="Times New Roman" pitchFamily="18" charset="0"/>
                <a:cs typeface="Times New Roman" pitchFamily="18" charset="0"/>
              </a:rPr>
              <a:t>Често</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је</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замаскирана</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употребом</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антибиотика</a:t>
            </a:r>
            <a:r>
              <a:rPr lang="sr-Latn-CS" sz="2000" dirty="0" smtClean="0">
                <a:latin typeface="Times New Roman" pitchFamily="18" charset="0"/>
                <a:cs typeface="Times New Roman" pitchFamily="18" charset="0"/>
              </a:rPr>
              <a:t>.</a:t>
            </a:r>
          </a:p>
          <a:p>
            <a:pPr>
              <a:lnSpc>
                <a:spcPct val="80000"/>
              </a:lnSpc>
            </a:pPr>
            <a:endParaRPr lang="sr-Latn-CS" sz="2000" dirty="0" smtClean="0">
              <a:latin typeface="Times New Roman" pitchFamily="18" charset="0"/>
              <a:cs typeface="Times New Roman" pitchFamily="18" charset="0"/>
            </a:endParaRPr>
          </a:p>
          <a:p>
            <a:pPr>
              <a:lnSpc>
                <a:spcPct val="80000"/>
              </a:lnSpc>
            </a:pPr>
            <a:r>
              <a:rPr lang="sr-Latn-CS" sz="2000" dirty="0" err="1" smtClean="0">
                <a:latin typeface="Times New Roman" pitchFamily="18" charset="0"/>
                <a:cs typeface="Times New Roman" pitchFamily="18" charset="0"/>
              </a:rPr>
              <a:t>Знаци</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инфе</a:t>
            </a:r>
            <a:r>
              <a:rPr lang="sr-Cyrl-CS" sz="2000" dirty="0" smtClean="0">
                <a:latin typeface="Times New Roman" pitchFamily="18" charset="0"/>
                <a:cs typeface="Times New Roman" pitchFamily="18" charset="0"/>
              </a:rPr>
              <a:t>к</a:t>
            </a:r>
            <a:r>
              <a:rPr lang="sr-Latn-CS" sz="2000" dirty="0" err="1" smtClean="0">
                <a:latin typeface="Times New Roman" pitchFamily="18" charset="0"/>
                <a:cs typeface="Times New Roman" pitchFamily="18" charset="0"/>
              </a:rPr>
              <a:t>ције</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фебрилност</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ноћно</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презнојавање</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дрхтавица</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губитак</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телесне</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масе</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општа</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малаксалост</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анемија</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и</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спленомегалија</a:t>
            </a:r>
            <a:r>
              <a:rPr lang="sr-Latn-CS" sz="2000" dirty="0" smtClean="0">
                <a:latin typeface="Times New Roman" pitchFamily="18" charset="0"/>
                <a:cs typeface="Times New Roman" pitchFamily="18" charset="0"/>
              </a:rPr>
              <a:t>. </a:t>
            </a:r>
          </a:p>
          <a:p>
            <a:pPr>
              <a:lnSpc>
                <a:spcPct val="80000"/>
              </a:lnSpc>
            </a:pPr>
            <a:endParaRPr lang="sr-Latn-CS" sz="2000" dirty="0">
              <a:latin typeface="Times New Roman" pitchFamily="18" charset="0"/>
              <a:cs typeface="Times New Roman" pitchFamily="18" charset="0"/>
            </a:endParaRPr>
          </a:p>
          <a:p>
            <a:pPr>
              <a:lnSpc>
                <a:spcPct val="80000"/>
              </a:lnSpc>
            </a:pPr>
            <a:r>
              <a:rPr lang="sr-Latn-CS" sz="2000" dirty="0" err="1" smtClean="0">
                <a:latin typeface="Times New Roman" pitchFamily="18" charset="0"/>
                <a:cs typeface="Times New Roman" pitchFamily="18" charset="0"/>
              </a:rPr>
              <a:t>Знаци</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и</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симптоми</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од</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стране</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имунокомплесних</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депозита</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микроскопска</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хематурија</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генерализовани</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васкулитис</a:t>
            </a:r>
            <a:r>
              <a:rPr lang="sr-Cyrl-CS" sz="2000" dirty="0" smtClean="0">
                <a:latin typeface="Times New Roman" pitchFamily="18" charset="0"/>
                <a:cs typeface="Times New Roman" pitchFamily="18" charset="0"/>
              </a:rPr>
              <a:t> </a:t>
            </a:r>
            <a:r>
              <a:rPr lang="sr-Latn-CS" sz="2000" dirty="0" smtClean="0">
                <a:latin typeface="Times New Roman" pitchFamily="18" charset="0"/>
                <a:cs typeface="Times New Roman" pitchFamily="18" charset="0"/>
              </a:rPr>
              <a:t>(</a:t>
            </a:r>
            <a:r>
              <a:rPr lang="sr-Latn-CS" sz="2000" dirty="0" err="1" smtClean="0">
                <a:latin typeface="Times New Roman" pitchFamily="18" charset="0"/>
                <a:cs typeface="Times New Roman" pitchFamily="18" charset="0"/>
              </a:rPr>
              <a:t>мозак</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кожа</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бубрези</a:t>
            </a:r>
            <a:r>
              <a:rPr lang="sr-Latn-CS" sz="2000" dirty="0" smtClean="0">
                <a:latin typeface="Times New Roman" pitchFamily="18" charset="0"/>
                <a:cs typeface="Times New Roman" pitchFamily="18" charset="0"/>
              </a:rPr>
              <a:t>).</a:t>
            </a:r>
            <a:r>
              <a:rPr lang="sr-Latn-CS" sz="2000" dirty="0" err="1" smtClean="0">
                <a:latin typeface="Times New Roman" pitchFamily="18" charset="0"/>
                <a:cs typeface="Times New Roman" pitchFamily="18" charset="0"/>
              </a:rPr>
              <a:t>Токсична</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енцефалопатија</a:t>
            </a:r>
            <a:r>
              <a:rPr lang="sr-Cyrl-CS" sz="2000" dirty="0" smtClean="0">
                <a:latin typeface="Times New Roman" pitchFamily="18" charset="0"/>
                <a:cs typeface="Times New Roman" pitchFamily="18" charset="0"/>
              </a:rPr>
              <a:t> </a:t>
            </a:r>
            <a:r>
              <a:rPr lang="sr-Latn-CS" sz="2000" dirty="0" smtClean="0">
                <a:latin typeface="Times New Roman" pitchFamily="18" charset="0"/>
                <a:cs typeface="Times New Roman" pitchFamily="18" charset="0"/>
              </a:rPr>
              <a:t>(</a:t>
            </a:r>
            <a:r>
              <a:rPr lang="sr-Latn-CS" sz="2000" dirty="0" err="1" smtClean="0">
                <a:latin typeface="Times New Roman" pitchFamily="18" charset="0"/>
                <a:cs typeface="Times New Roman" pitchFamily="18" charset="0"/>
              </a:rPr>
              <a:t>конфузија</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ступор</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менингитис</a:t>
            </a:r>
            <a:r>
              <a:rPr lang="sr-Latn-CS" sz="2000" dirty="0" smtClean="0">
                <a:latin typeface="Times New Roman" pitchFamily="18" charset="0"/>
                <a:cs typeface="Times New Roman" pitchFamily="18" charset="0"/>
              </a:rPr>
              <a:t>),</a:t>
            </a:r>
            <a:r>
              <a:rPr lang="sr-Cyrl-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ретинална</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крварења</a:t>
            </a:r>
            <a:r>
              <a:rPr lang="sr-Latn-CS" sz="2000" dirty="0" smtClean="0">
                <a:latin typeface="Times New Roman" pitchFamily="18" charset="0"/>
                <a:cs typeface="Times New Roman" pitchFamily="18" charset="0"/>
              </a:rPr>
              <a:t>.</a:t>
            </a:r>
            <a:r>
              <a:rPr lang="sr-Cyrl-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Ротове</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тачке</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Ослерови</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чворићи</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Сплинтер</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хеморахије</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на</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прстима</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и</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испод</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ноката</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Janeway-ове</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лезије</a:t>
            </a:r>
            <a:r>
              <a:rPr lang="sr-Latn-CS" sz="2000" dirty="0" smtClean="0">
                <a:latin typeface="Times New Roman" pitchFamily="18" charset="0"/>
                <a:cs typeface="Times New Roman" pitchFamily="18" charset="0"/>
              </a:rPr>
              <a:t>.</a:t>
            </a:r>
          </a:p>
          <a:p>
            <a:pPr>
              <a:lnSpc>
                <a:spcPct val="80000"/>
              </a:lnSpc>
            </a:pPr>
            <a:endParaRPr lang="sr-Latn-CS" sz="2000" dirty="0" smtClean="0">
              <a:latin typeface="Times New Roman" pitchFamily="18" charset="0"/>
              <a:cs typeface="Times New Roman" pitchFamily="18" charset="0"/>
            </a:endParaRPr>
          </a:p>
          <a:p>
            <a:pPr>
              <a:lnSpc>
                <a:spcPct val="80000"/>
              </a:lnSpc>
            </a:pPr>
            <a:r>
              <a:rPr lang="sr-Latn-CS" sz="2000" dirty="0" err="1" smtClean="0">
                <a:latin typeface="Times New Roman" pitchFamily="18" charset="0"/>
                <a:cs typeface="Times New Roman" pitchFamily="18" charset="0"/>
              </a:rPr>
              <a:t>Знаци</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оштећења</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срца</a:t>
            </a:r>
            <a:r>
              <a:rPr lang="sr-Latn-CS" sz="2000" dirty="0" smtClean="0">
                <a:latin typeface="Times New Roman" pitchFamily="18" charset="0"/>
                <a:cs typeface="Times New Roman" pitchFamily="18" charset="0"/>
              </a:rPr>
              <a:t>:</a:t>
            </a:r>
            <a:r>
              <a:rPr lang="en-U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новонастали</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шум</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као</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и</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промена</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квалитета</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постојећег</a:t>
            </a:r>
            <a:r>
              <a:rPr lang="sr-Cyrl-CS" sz="2000" dirty="0" smtClean="0">
                <a:latin typeface="Times New Roman" pitchFamily="18" charset="0"/>
                <a:cs typeface="Times New Roman" pitchFamily="18" charset="0"/>
              </a:rPr>
              <a:t> </a:t>
            </a:r>
            <a:endParaRPr lang="hr-HR" sz="2000" dirty="0" smtClean="0">
              <a:latin typeface="Times New Roman" pitchFamily="18" charset="0"/>
              <a:cs typeface="Times New Roman" pitchFamily="18" charset="0"/>
            </a:endParaRPr>
          </a:p>
          <a:p>
            <a:pPr>
              <a:lnSpc>
                <a:spcPct val="80000"/>
              </a:lnSpc>
            </a:pPr>
            <a:endParaRPr lang="hr-HR" sz="2000" dirty="0">
              <a:latin typeface="Times New Roman" pitchFamily="18" charset="0"/>
              <a:cs typeface="Times New Roman" pitchFamily="18" charset="0"/>
            </a:endParaRPr>
          </a:p>
          <a:p>
            <a:pPr>
              <a:lnSpc>
                <a:spcPct val="80000"/>
              </a:lnSpc>
            </a:pPr>
            <a:r>
              <a:rPr lang="sr-Latn-CS" sz="2000" dirty="0" err="1" smtClean="0">
                <a:latin typeface="Times New Roman" pitchFamily="18" charset="0"/>
                <a:cs typeface="Times New Roman" pitchFamily="18" charset="0"/>
              </a:rPr>
              <a:t>Емболизације</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удаљених</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органа</a:t>
            </a:r>
            <a:endParaRPr lang="en-US" sz="20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err="1" smtClean="0">
                <a:latin typeface="Times" charset="0"/>
                <a:ea typeface="Times" charset="0"/>
                <a:cs typeface="Times" charset="0"/>
              </a:rPr>
              <a:t>Компликације</a:t>
            </a:r>
            <a:r>
              <a:rPr lang="en-US" sz="3600" dirty="0" smtClean="0">
                <a:latin typeface="Times" charset="0"/>
                <a:ea typeface="Times" charset="0"/>
                <a:cs typeface="Times" charset="0"/>
              </a:rPr>
              <a:t> </a:t>
            </a:r>
            <a:r>
              <a:rPr lang="en-US" sz="3600" dirty="0" err="1" smtClean="0">
                <a:latin typeface="Times" charset="0"/>
                <a:ea typeface="Times" charset="0"/>
                <a:cs typeface="Times" charset="0"/>
              </a:rPr>
              <a:t>ендокардитиса</a:t>
            </a:r>
            <a:endParaRPr lang="en-US" sz="3600" dirty="0">
              <a:latin typeface="Times" charset="0"/>
              <a:ea typeface="Times" charset="0"/>
              <a:cs typeface="Times" charset="0"/>
            </a:endParaRPr>
          </a:p>
        </p:txBody>
      </p:sp>
      <p:sp>
        <p:nvSpPr>
          <p:cNvPr id="3" name="Content Placeholder 2"/>
          <p:cNvSpPr>
            <a:spLocks noGrp="1"/>
          </p:cNvSpPr>
          <p:nvPr>
            <p:ph idx="1"/>
          </p:nvPr>
        </p:nvSpPr>
        <p:spPr>
          <a:xfrm>
            <a:off x="453887" y="1988840"/>
            <a:ext cx="8229600" cy="4525963"/>
          </a:xfrm>
        </p:spPr>
        <p:txBody>
          <a:bodyPr/>
          <a:lstStyle/>
          <a:p>
            <a:pPr eaLnBrk="1" hangingPunct="1">
              <a:buFontTx/>
              <a:buChar char="-"/>
              <a:defRPr/>
            </a:pPr>
            <a:r>
              <a:rPr lang="hr-HR" sz="2400" dirty="0">
                <a:latin typeface="Times" charset="0"/>
                <a:ea typeface="Times" charset="0"/>
                <a:cs typeface="Times" charset="0"/>
              </a:rPr>
              <a:t>е</a:t>
            </a:r>
            <a:r>
              <a:rPr lang="sr-Cyrl-CS" sz="2400" dirty="0" err="1" smtClean="0">
                <a:latin typeface="Times" charset="0"/>
                <a:ea typeface="Times" charset="0"/>
                <a:cs typeface="Times" charset="0"/>
              </a:rPr>
              <a:t>мболијски</a:t>
            </a:r>
            <a:r>
              <a:rPr lang="sr-Latn-CS" sz="2400" dirty="0" smtClean="0">
                <a:latin typeface="Times" charset="0"/>
                <a:ea typeface="Times" charset="0"/>
                <a:cs typeface="Times" charset="0"/>
              </a:rPr>
              <a:t> </a:t>
            </a:r>
            <a:r>
              <a:rPr lang="sr-Cyrl-CS" sz="2400" dirty="0">
                <a:latin typeface="Times" charset="0"/>
                <a:ea typeface="Times" charset="0"/>
                <a:cs typeface="Times" charset="0"/>
              </a:rPr>
              <a:t>инциденти</a:t>
            </a:r>
            <a:r>
              <a:rPr lang="sr-Latn-CS" sz="2400" dirty="0">
                <a:latin typeface="Times" charset="0"/>
                <a:ea typeface="Times" charset="0"/>
                <a:cs typeface="Times" charset="0"/>
              </a:rPr>
              <a:t> </a:t>
            </a:r>
          </a:p>
          <a:p>
            <a:pPr eaLnBrk="1" hangingPunct="1">
              <a:buFontTx/>
              <a:buChar char="-"/>
              <a:defRPr/>
            </a:pPr>
            <a:r>
              <a:rPr lang="hr-HR" sz="2400" dirty="0" smtClean="0">
                <a:latin typeface="Times" charset="0"/>
                <a:ea typeface="Times" charset="0"/>
                <a:cs typeface="Times" charset="0"/>
              </a:rPr>
              <a:t>с</a:t>
            </a:r>
            <a:r>
              <a:rPr lang="sr-Cyrl-CS" sz="2400" dirty="0" err="1" smtClean="0">
                <a:latin typeface="Times" charset="0"/>
                <a:ea typeface="Times" charset="0"/>
                <a:cs typeface="Times" charset="0"/>
              </a:rPr>
              <a:t>рчана</a:t>
            </a:r>
            <a:r>
              <a:rPr lang="sr-Latn-CS" sz="2400" dirty="0" smtClean="0">
                <a:latin typeface="Times" charset="0"/>
                <a:ea typeface="Times" charset="0"/>
                <a:cs typeface="Times" charset="0"/>
              </a:rPr>
              <a:t> </a:t>
            </a:r>
            <a:r>
              <a:rPr lang="sr-Cyrl-CS" sz="2400" dirty="0" err="1" smtClean="0">
                <a:latin typeface="Times" charset="0"/>
                <a:ea typeface="Times" charset="0"/>
                <a:cs typeface="Times" charset="0"/>
              </a:rPr>
              <a:t>инсуфицијенција</a:t>
            </a:r>
            <a:endParaRPr lang="sr-Latn-CS" sz="2400" dirty="0" smtClean="0">
              <a:latin typeface="Times" charset="0"/>
              <a:ea typeface="Times" charset="0"/>
              <a:cs typeface="Times" charset="0"/>
            </a:endParaRPr>
          </a:p>
          <a:p>
            <a:pPr eaLnBrk="1" hangingPunct="1">
              <a:buFontTx/>
              <a:buChar char="-"/>
              <a:defRPr/>
            </a:pPr>
            <a:r>
              <a:rPr lang="hr-HR" sz="2400" dirty="0">
                <a:latin typeface="Times" charset="0"/>
                <a:ea typeface="Times" charset="0"/>
                <a:cs typeface="Times" charset="0"/>
              </a:rPr>
              <a:t>и</a:t>
            </a:r>
            <a:r>
              <a:rPr lang="sr-Cyrl-CS" sz="2400" dirty="0" err="1" smtClean="0">
                <a:latin typeface="Times" charset="0"/>
                <a:ea typeface="Times" charset="0"/>
                <a:cs typeface="Times" charset="0"/>
              </a:rPr>
              <a:t>мунолошке</a:t>
            </a:r>
            <a:r>
              <a:rPr lang="sr-Latn-CS" sz="2400" dirty="0" smtClean="0">
                <a:latin typeface="Times" charset="0"/>
                <a:ea typeface="Times" charset="0"/>
                <a:cs typeface="Times" charset="0"/>
              </a:rPr>
              <a:t> </a:t>
            </a:r>
            <a:r>
              <a:rPr lang="sr-Cyrl-CS" sz="2400" dirty="0">
                <a:latin typeface="Times" charset="0"/>
                <a:ea typeface="Times" charset="0"/>
                <a:cs typeface="Times" charset="0"/>
              </a:rPr>
              <a:t>промене</a:t>
            </a:r>
            <a:r>
              <a:rPr lang="sr-Latn-CS" sz="2400" dirty="0">
                <a:latin typeface="Times" charset="0"/>
                <a:ea typeface="Times" charset="0"/>
                <a:cs typeface="Times" charset="0"/>
              </a:rPr>
              <a:t> (</a:t>
            </a:r>
            <a:r>
              <a:rPr lang="sr-Cyrl-CS" sz="2400" dirty="0" err="1">
                <a:latin typeface="Times" charset="0"/>
                <a:ea typeface="Times" charset="0"/>
                <a:cs typeface="Times" charset="0"/>
              </a:rPr>
              <a:t>интерстицијални</a:t>
            </a:r>
            <a:r>
              <a:rPr lang="sr-Latn-CS" sz="2400" dirty="0">
                <a:latin typeface="Times" charset="0"/>
                <a:ea typeface="Times" charset="0"/>
                <a:cs typeface="Times" charset="0"/>
              </a:rPr>
              <a:t> </a:t>
            </a:r>
            <a:r>
              <a:rPr lang="sr-Cyrl-CS" sz="2400" dirty="0">
                <a:latin typeface="Times" charset="0"/>
                <a:ea typeface="Times" charset="0"/>
                <a:cs typeface="Times" charset="0"/>
              </a:rPr>
              <a:t>нефритис</a:t>
            </a:r>
            <a:r>
              <a:rPr lang="sr-Latn-CS" sz="2400" dirty="0">
                <a:latin typeface="Times" charset="0"/>
                <a:ea typeface="Times" charset="0"/>
                <a:cs typeface="Times" charset="0"/>
              </a:rPr>
              <a:t>, </a:t>
            </a:r>
            <a:r>
              <a:rPr lang="sr-Cyrl-CS" sz="2400" dirty="0" err="1">
                <a:latin typeface="Times" charset="0"/>
                <a:ea typeface="Times" charset="0"/>
                <a:cs typeface="Times" charset="0"/>
              </a:rPr>
              <a:t>пролиферативни</a:t>
            </a:r>
            <a:r>
              <a:rPr lang="sr-Latn-CS" sz="2400" dirty="0">
                <a:latin typeface="Times" charset="0"/>
                <a:ea typeface="Times" charset="0"/>
                <a:cs typeface="Times" charset="0"/>
              </a:rPr>
              <a:t> </a:t>
            </a:r>
            <a:r>
              <a:rPr lang="sr-Cyrl-CS" sz="2400" dirty="0" err="1" smtClean="0">
                <a:latin typeface="Times" charset="0"/>
                <a:ea typeface="Times" charset="0"/>
                <a:cs typeface="Times" charset="0"/>
              </a:rPr>
              <a:t>гломерулонефритис</a:t>
            </a:r>
            <a:r>
              <a:rPr lang="en-US" sz="2400" dirty="0" smtClean="0">
                <a:latin typeface="Times" charset="0"/>
                <a:ea typeface="Times" charset="0"/>
                <a:cs typeface="Times" charset="0"/>
              </a:rPr>
              <a:t>)</a:t>
            </a:r>
          </a:p>
          <a:p>
            <a:pPr eaLnBrk="1" hangingPunct="1">
              <a:buFontTx/>
              <a:buChar char="-"/>
              <a:defRPr/>
            </a:pPr>
            <a:r>
              <a:rPr lang="hr-HR" sz="2400" dirty="0" err="1">
                <a:latin typeface="Times" charset="0"/>
                <a:ea typeface="Times" charset="0"/>
                <a:cs typeface="Times" charset="0"/>
              </a:rPr>
              <a:t>а</a:t>
            </a:r>
            <a:r>
              <a:rPr lang="sr-Cyrl-CS" sz="2400" dirty="0" err="1" smtClean="0">
                <a:latin typeface="Times" charset="0"/>
                <a:ea typeface="Times" charset="0"/>
                <a:cs typeface="Times" charset="0"/>
              </a:rPr>
              <a:t>ртралгије</a:t>
            </a:r>
            <a:r>
              <a:rPr lang="sr-Latn-CS" sz="2400" dirty="0">
                <a:latin typeface="Times" charset="0"/>
                <a:ea typeface="Times" charset="0"/>
                <a:cs typeface="Times" charset="0"/>
              </a:rPr>
              <a:t>, </a:t>
            </a:r>
            <a:r>
              <a:rPr lang="sr-Cyrl-CS" sz="2400" dirty="0" err="1">
                <a:latin typeface="Times" charset="0"/>
                <a:ea typeface="Times" charset="0"/>
                <a:cs typeface="Times" charset="0"/>
              </a:rPr>
              <a:t>макуле</a:t>
            </a:r>
            <a:r>
              <a:rPr lang="sr-Latn-CS" sz="2400" dirty="0">
                <a:latin typeface="Times" charset="0"/>
                <a:ea typeface="Times" charset="0"/>
                <a:cs typeface="Times" charset="0"/>
              </a:rPr>
              <a:t> </a:t>
            </a:r>
            <a:r>
              <a:rPr lang="sr-Cyrl-CS" sz="2400" dirty="0">
                <a:latin typeface="Times" charset="0"/>
                <a:ea typeface="Times" charset="0"/>
                <a:cs typeface="Times" charset="0"/>
              </a:rPr>
              <a:t>на</a:t>
            </a:r>
            <a:r>
              <a:rPr lang="sr-Latn-CS" sz="2400" dirty="0">
                <a:latin typeface="Times" charset="0"/>
                <a:ea typeface="Times" charset="0"/>
                <a:cs typeface="Times" charset="0"/>
              </a:rPr>
              <a:t> </a:t>
            </a:r>
            <a:r>
              <a:rPr lang="sr-Cyrl-CS" sz="2400" dirty="0" err="1">
                <a:latin typeface="Times" charset="0"/>
                <a:ea typeface="Times" charset="0"/>
                <a:cs typeface="Times" charset="0"/>
              </a:rPr>
              <a:t>тенару</a:t>
            </a:r>
            <a:r>
              <a:rPr lang="sr-Latn-CS" sz="2400" dirty="0">
                <a:latin typeface="Times" charset="0"/>
                <a:ea typeface="Times" charset="0"/>
                <a:cs typeface="Times" charset="0"/>
              </a:rPr>
              <a:t> </a:t>
            </a:r>
            <a:r>
              <a:rPr lang="sr-Cyrl-CS" sz="2400" dirty="0">
                <a:latin typeface="Times" charset="0"/>
                <a:ea typeface="Times" charset="0"/>
                <a:cs typeface="Times" charset="0"/>
              </a:rPr>
              <a:t>и</a:t>
            </a:r>
            <a:r>
              <a:rPr lang="sr-Latn-CS" sz="2400" dirty="0">
                <a:latin typeface="Times" charset="0"/>
                <a:ea typeface="Times" charset="0"/>
                <a:cs typeface="Times" charset="0"/>
              </a:rPr>
              <a:t> </a:t>
            </a:r>
            <a:r>
              <a:rPr lang="sr-Cyrl-CS" sz="2400" dirty="0" err="1">
                <a:latin typeface="Times" charset="0"/>
                <a:ea typeface="Times" charset="0"/>
                <a:cs typeface="Times" charset="0"/>
              </a:rPr>
              <a:t>хипотенару</a:t>
            </a:r>
            <a:r>
              <a:rPr lang="sr-Latn-CS" sz="2400" dirty="0">
                <a:latin typeface="Times" charset="0"/>
                <a:ea typeface="Times" charset="0"/>
                <a:cs typeface="Times" charset="0"/>
              </a:rPr>
              <a:t> (</a:t>
            </a:r>
            <a:r>
              <a:rPr lang="sr-Latn-CS" sz="2400" dirty="0" err="1">
                <a:latin typeface="Times" charset="0"/>
                <a:ea typeface="Times" charset="0"/>
                <a:cs typeface="Times" charset="0"/>
              </a:rPr>
              <a:t>Janewayeva</a:t>
            </a:r>
            <a:r>
              <a:rPr lang="sr-Latn-CS" sz="2400" dirty="0">
                <a:latin typeface="Times" charset="0"/>
                <a:ea typeface="Times" charset="0"/>
                <a:cs typeface="Times" charset="0"/>
              </a:rPr>
              <a:t> </a:t>
            </a:r>
            <a:r>
              <a:rPr lang="sr-Cyrl-CS" sz="2400" dirty="0" err="1">
                <a:latin typeface="Times" charset="0"/>
                <a:ea typeface="Times" charset="0"/>
                <a:cs typeface="Times" charset="0"/>
              </a:rPr>
              <a:t>лезија</a:t>
            </a:r>
            <a:r>
              <a:rPr lang="sr-Latn-CS" sz="2400" dirty="0">
                <a:latin typeface="Times" charset="0"/>
                <a:ea typeface="Times" charset="0"/>
                <a:cs typeface="Times" charset="0"/>
              </a:rPr>
              <a:t>), </a:t>
            </a:r>
            <a:r>
              <a:rPr lang="sr-Cyrl-CS" sz="2400" dirty="0">
                <a:latin typeface="Times" charset="0"/>
                <a:ea typeface="Times" charset="0"/>
                <a:cs typeface="Times" charset="0"/>
              </a:rPr>
              <a:t>болни</a:t>
            </a:r>
            <a:r>
              <a:rPr lang="sr-Latn-CS" sz="2400" dirty="0">
                <a:latin typeface="Times" charset="0"/>
                <a:ea typeface="Times" charset="0"/>
                <a:cs typeface="Times" charset="0"/>
              </a:rPr>
              <a:t> </a:t>
            </a:r>
            <a:r>
              <a:rPr lang="sr-Cyrl-CS" sz="2400" dirty="0">
                <a:latin typeface="Times" charset="0"/>
                <a:ea typeface="Times" charset="0"/>
                <a:cs typeface="Times" charset="0"/>
              </a:rPr>
              <a:t>чворићи</a:t>
            </a:r>
            <a:r>
              <a:rPr lang="sr-Latn-CS" sz="2400" dirty="0">
                <a:latin typeface="Times" charset="0"/>
                <a:ea typeface="Times" charset="0"/>
                <a:cs typeface="Times" charset="0"/>
              </a:rPr>
              <a:t> </a:t>
            </a:r>
            <a:r>
              <a:rPr lang="sr-Cyrl-CS" sz="2400" dirty="0">
                <a:latin typeface="Times" charset="0"/>
                <a:ea typeface="Times" charset="0"/>
                <a:cs typeface="Times" charset="0"/>
              </a:rPr>
              <a:t>на</a:t>
            </a:r>
            <a:r>
              <a:rPr lang="sr-Latn-CS" sz="2400" dirty="0">
                <a:latin typeface="Times" charset="0"/>
                <a:ea typeface="Times" charset="0"/>
                <a:cs typeface="Times" charset="0"/>
              </a:rPr>
              <a:t> </a:t>
            </a:r>
            <a:r>
              <a:rPr lang="sr-Cyrl-CS" sz="2400" dirty="0">
                <a:latin typeface="Times" charset="0"/>
                <a:ea typeface="Times" charset="0"/>
                <a:cs typeface="Times" charset="0"/>
              </a:rPr>
              <a:t>јагодицама</a:t>
            </a:r>
            <a:r>
              <a:rPr lang="sr-Latn-CS" sz="2400" dirty="0">
                <a:latin typeface="Times" charset="0"/>
                <a:ea typeface="Times" charset="0"/>
                <a:cs typeface="Times" charset="0"/>
              </a:rPr>
              <a:t> (</a:t>
            </a:r>
            <a:r>
              <a:rPr lang="sr-Cyrl-CS" sz="2400" dirty="0" err="1">
                <a:latin typeface="Times" charset="0"/>
                <a:ea typeface="Times" charset="0"/>
                <a:cs typeface="Times" charset="0"/>
              </a:rPr>
              <a:t>Ослерови</a:t>
            </a:r>
            <a:r>
              <a:rPr lang="sr-Latn-CS" sz="2400" dirty="0">
                <a:latin typeface="Times" charset="0"/>
                <a:ea typeface="Times" charset="0"/>
                <a:cs typeface="Times" charset="0"/>
              </a:rPr>
              <a:t> </a:t>
            </a:r>
            <a:r>
              <a:rPr lang="sr-Cyrl-CS" sz="2400" dirty="0">
                <a:latin typeface="Times" charset="0"/>
                <a:ea typeface="Times" charset="0"/>
                <a:cs typeface="Times" charset="0"/>
              </a:rPr>
              <a:t>чворићи</a:t>
            </a:r>
            <a:r>
              <a:rPr lang="sr-Latn-CS" sz="2400" dirty="0">
                <a:latin typeface="Times" charset="0"/>
                <a:ea typeface="Times" charset="0"/>
                <a:cs typeface="Times" charset="0"/>
              </a:rPr>
              <a:t>), </a:t>
            </a:r>
            <a:r>
              <a:rPr lang="sr-Cyrl-CS" sz="2400" dirty="0" err="1">
                <a:latin typeface="Times" charset="0"/>
                <a:ea typeface="Times" charset="0"/>
                <a:cs typeface="Times" charset="0"/>
              </a:rPr>
              <a:t>Ротове</a:t>
            </a:r>
            <a:r>
              <a:rPr lang="sr-Latn-CS" sz="2400" dirty="0">
                <a:latin typeface="Times" charset="0"/>
                <a:ea typeface="Times" charset="0"/>
                <a:cs typeface="Times" charset="0"/>
              </a:rPr>
              <a:t> </a:t>
            </a:r>
            <a:r>
              <a:rPr lang="sr-Cyrl-CS" sz="2400" dirty="0">
                <a:latin typeface="Times" charset="0"/>
                <a:ea typeface="Times" charset="0"/>
                <a:cs typeface="Times" charset="0"/>
              </a:rPr>
              <a:t>пеге</a:t>
            </a:r>
            <a:r>
              <a:rPr lang="sr-Latn-CS" sz="2400" dirty="0">
                <a:latin typeface="Times" charset="0"/>
                <a:ea typeface="Times" charset="0"/>
                <a:cs typeface="Times" charset="0"/>
              </a:rPr>
              <a:t> </a:t>
            </a:r>
            <a:r>
              <a:rPr lang="sr-Cyrl-CS" sz="2400" dirty="0">
                <a:latin typeface="Times" charset="0"/>
                <a:ea typeface="Times" charset="0"/>
                <a:cs typeface="Times" charset="0"/>
              </a:rPr>
              <a:t>на</a:t>
            </a:r>
            <a:r>
              <a:rPr lang="sr-Latn-CS" sz="2400" dirty="0">
                <a:latin typeface="Times" charset="0"/>
                <a:ea typeface="Times" charset="0"/>
                <a:cs typeface="Times" charset="0"/>
              </a:rPr>
              <a:t> </a:t>
            </a:r>
            <a:r>
              <a:rPr lang="sr-Cyrl-CS" sz="2400" dirty="0">
                <a:latin typeface="Times" charset="0"/>
                <a:ea typeface="Times" charset="0"/>
                <a:cs typeface="Times" charset="0"/>
              </a:rPr>
              <a:t>очном</a:t>
            </a:r>
            <a:r>
              <a:rPr lang="sr-Latn-CS" sz="2400" dirty="0">
                <a:latin typeface="Times" charset="0"/>
                <a:ea typeface="Times" charset="0"/>
                <a:cs typeface="Times" charset="0"/>
              </a:rPr>
              <a:t> </a:t>
            </a:r>
            <a:r>
              <a:rPr lang="sr-Cyrl-CS" sz="2400" dirty="0">
                <a:latin typeface="Times" charset="0"/>
                <a:ea typeface="Times" charset="0"/>
                <a:cs typeface="Times" charset="0"/>
              </a:rPr>
              <a:t>дну</a:t>
            </a:r>
            <a:r>
              <a:rPr lang="sr-Latn-CS" sz="2400" dirty="0">
                <a:latin typeface="Times" charset="0"/>
                <a:ea typeface="Times" charset="0"/>
                <a:cs typeface="Times" charset="0"/>
              </a:rPr>
              <a:t>, </a:t>
            </a:r>
            <a:r>
              <a:rPr lang="sr-Cyrl-CS" sz="2400" dirty="0" err="1">
                <a:latin typeface="Times" charset="0"/>
                <a:ea typeface="Times" charset="0"/>
                <a:cs typeface="Times" charset="0"/>
              </a:rPr>
              <a:t>Сплинтер</a:t>
            </a:r>
            <a:r>
              <a:rPr lang="sr-Latn-CS" sz="2400" dirty="0">
                <a:latin typeface="Times" charset="0"/>
                <a:ea typeface="Times" charset="0"/>
                <a:cs typeface="Times" charset="0"/>
              </a:rPr>
              <a:t> </a:t>
            </a:r>
            <a:r>
              <a:rPr lang="sr-Cyrl-CS" sz="2400" dirty="0">
                <a:latin typeface="Times" charset="0"/>
                <a:ea typeface="Times" charset="0"/>
                <a:cs typeface="Times" charset="0"/>
              </a:rPr>
              <a:t>хеморагије</a:t>
            </a:r>
            <a:endParaRPr lang="sr-Latn-CS" sz="2400" dirty="0">
              <a:latin typeface="Times" charset="0"/>
              <a:ea typeface="Times" charset="0"/>
              <a:cs typeface="Times" charset="0"/>
            </a:endParaRPr>
          </a:p>
          <a:p>
            <a:pPr marL="0" indent="0">
              <a:buNone/>
            </a:pPr>
            <a:endParaRPr lang="en-US" sz="2400" dirty="0">
              <a:latin typeface="Times" charset="0"/>
              <a:ea typeface="Times" charset="0"/>
              <a:cs typeface="Times" charset="0"/>
            </a:endParaRPr>
          </a:p>
        </p:txBody>
      </p:sp>
    </p:spTree>
    <p:extLst>
      <p:ext uri="{BB962C8B-B14F-4D97-AF65-F5344CB8AC3E}">
        <p14:creationId xmlns:p14="http://schemas.microsoft.com/office/powerpoint/2010/main" val="106960339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8877" y="404664"/>
            <a:ext cx="8229600" cy="1143000"/>
          </a:xfrm>
        </p:spPr>
        <p:txBody>
          <a:bodyPr/>
          <a:lstStyle/>
          <a:p>
            <a:r>
              <a:rPr lang="hr-HR" sz="3600" dirty="0" err="1">
                <a:latin typeface="Times" charset="0"/>
                <a:ea typeface="Times" charset="0"/>
                <a:cs typeface="Times" charset="0"/>
              </a:rPr>
              <a:t>Акутни</a:t>
            </a:r>
            <a:r>
              <a:rPr lang="hr-HR" sz="3600" dirty="0">
                <a:latin typeface="Times" charset="0"/>
                <a:ea typeface="Times" charset="0"/>
                <a:cs typeface="Times" charset="0"/>
              </a:rPr>
              <a:t> </a:t>
            </a:r>
            <a:r>
              <a:rPr lang="hr-HR" sz="3600" dirty="0" err="1">
                <a:latin typeface="Times" charset="0"/>
                <a:ea typeface="Times" charset="0"/>
                <a:cs typeface="Times" charset="0"/>
              </a:rPr>
              <a:t>ендокардитис</a:t>
            </a:r>
            <a:r>
              <a:rPr lang="hr-HR" sz="3600" dirty="0">
                <a:latin typeface="Times" charset="0"/>
                <a:ea typeface="Times" charset="0"/>
                <a:cs typeface="Times" charset="0"/>
              </a:rPr>
              <a:t> </a:t>
            </a:r>
            <a:br>
              <a:rPr lang="hr-HR" sz="3600" dirty="0">
                <a:latin typeface="Times" charset="0"/>
                <a:ea typeface="Times" charset="0"/>
                <a:cs typeface="Times" charset="0"/>
              </a:rPr>
            </a:br>
            <a:endParaRPr lang="en-US" sz="3600" dirty="0">
              <a:latin typeface="Times" charset="0"/>
              <a:ea typeface="Times" charset="0"/>
              <a:cs typeface="Times" charset="0"/>
            </a:endParaRPr>
          </a:p>
        </p:txBody>
      </p:sp>
      <p:sp>
        <p:nvSpPr>
          <p:cNvPr id="3" name="Content Placeholder 2"/>
          <p:cNvSpPr>
            <a:spLocks noGrp="1"/>
          </p:cNvSpPr>
          <p:nvPr>
            <p:ph idx="1"/>
          </p:nvPr>
        </p:nvSpPr>
        <p:spPr>
          <a:xfrm>
            <a:off x="438877" y="1772816"/>
            <a:ext cx="8229600" cy="4525963"/>
          </a:xfrm>
        </p:spPr>
        <p:txBody>
          <a:bodyPr/>
          <a:lstStyle/>
          <a:p>
            <a:pPr>
              <a:defRPr/>
            </a:pPr>
            <a:r>
              <a:rPr lang="hr-HR" sz="2400" dirty="0" err="1" smtClean="0">
                <a:latin typeface="Times" charset="0"/>
                <a:ea typeface="Times" charset="0"/>
                <a:cs typeface="Times" charset="0"/>
              </a:rPr>
              <a:t>Нагли</a:t>
            </a:r>
            <a:r>
              <a:rPr lang="hr-HR" sz="2400" dirty="0" smtClean="0">
                <a:latin typeface="Times" charset="0"/>
                <a:ea typeface="Times" charset="0"/>
                <a:cs typeface="Times" charset="0"/>
              </a:rPr>
              <a:t>, </a:t>
            </a:r>
            <a:r>
              <a:rPr lang="hr-HR" sz="2400" dirty="0" err="1" smtClean="0">
                <a:latin typeface="Times" charset="0"/>
                <a:ea typeface="Times" charset="0"/>
                <a:cs typeface="Times" charset="0"/>
              </a:rPr>
              <a:t>бурни</a:t>
            </a:r>
            <a:r>
              <a:rPr lang="sr-Latn-CS" sz="2400" dirty="0" smtClean="0">
                <a:latin typeface="Times" charset="0"/>
                <a:ea typeface="Times" charset="0"/>
                <a:cs typeface="Times" charset="0"/>
              </a:rPr>
              <a:t> </a:t>
            </a:r>
            <a:r>
              <a:rPr lang="sr-Cyrl-CS" sz="2400" dirty="0">
                <a:latin typeface="Times" charset="0"/>
                <a:ea typeface="Times" charset="0"/>
                <a:cs typeface="Times" charset="0"/>
              </a:rPr>
              <a:t>почетак</a:t>
            </a:r>
            <a:r>
              <a:rPr lang="sr-Latn-CS" sz="2400" dirty="0">
                <a:latin typeface="Times" charset="0"/>
                <a:ea typeface="Times" charset="0"/>
                <a:cs typeface="Times" charset="0"/>
              </a:rPr>
              <a:t> </a:t>
            </a:r>
            <a:r>
              <a:rPr lang="sr-Cyrl-CS" sz="2400" dirty="0">
                <a:latin typeface="Times" charset="0"/>
                <a:ea typeface="Times" charset="0"/>
                <a:cs typeface="Times" charset="0"/>
              </a:rPr>
              <a:t>болести</a:t>
            </a:r>
            <a:endParaRPr lang="sr-Latn-CS" sz="2400" dirty="0">
              <a:latin typeface="Times" charset="0"/>
              <a:ea typeface="Times" charset="0"/>
              <a:cs typeface="Times" charset="0"/>
            </a:endParaRPr>
          </a:p>
          <a:p>
            <a:pPr>
              <a:defRPr/>
            </a:pPr>
            <a:r>
              <a:rPr lang="sr-Cyrl-CS" sz="2400" dirty="0">
                <a:latin typeface="Times" charset="0"/>
                <a:ea typeface="Times" charset="0"/>
                <a:cs typeface="Times" charset="0"/>
              </a:rPr>
              <a:t>Висока</a:t>
            </a:r>
            <a:r>
              <a:rPr lang="sr-Latn-CS" sz="2400" dirty="0">
                <a:latin typeface="Times" charset="0"/>
                <a:ea typeface="Times" charset="0"/>
                <a:cs typeface="Times" charset="0"/>
              </a:rPr>
              <a:t> </a:t>
            </a:r>
            <a:r>
              <a:rPr lang="sr-Cyrl-CS" sz="2400" dirty="0">
                <a:latin typeface="Times" charset="0"/>
                <a:ea typeface="Times" charset="0"/>
                <a:cs typeface="Times" charset="0"/>
              </a:rPr>
              <a:t>температура</a:t>
            </a:r>
            <a:r>
              <a:rPr lang="sr-Latn-CS" sz="2400" dirty="0">
                <a:latin typeface="Times" charset="0"/>
                <a:ea typeface="Times" charset="0"/>
                <a:cs typeface="Times" charset="0"/>
              </a:rPr>
              <a:t> </a:t>
            </a:r>
            <a:r>
              <a:rPr lang="sr-Cyrl-CS" sz="2400" dirty="0">
                <a:latin typeface="Times" charset="0"/>
                <a:ea typeface="Times" charset="0"/>
                <a:cs typeface="Times" charset="0"/>
              </a:rPr>
              <a:t>и</a:t>
            </a:r>
            <a:r>
              <a:rPr lang="sr-Latn-CS" sz="2400" dirty="0">
                <a:latin typeface="Times" charset="0"/>
                <a:ea typeface="Times" charset="0"/>
                <a:cs typeface="Times" charset="0"/>
              </a:rPr>
              <a:t> </a:t>
            </a:r>
            <a:r>
              <a:rPr lang="sr-Cyrl-CS" sz="2400" dirty="0">
                <a:latin typeface="Times" charset="0"/>
                <a:ea typeface="Times" charset="0"/>
                <a:cs typeface="Times" charset="0"/>
              </a:rPr>
              <a:t>дрхтавица</a:t>
            </a:r>
            <a:endParaRPr lang="sr-Latn-CS" sz="2400" dirty="0">
              <a:latin typeface="Times" charset="0"/>
              <a:ea typeface="Times" charset="0"/>
              <a:cs typeface="Times" charset="0"/>
            </a:endParaRPr>
          </a:p>
          <a:p>
            <a:pPr>
              <a:defRPr/>
            </a:pPr>
            <a:r>
              <a:rPr lang="sr-Cyrl-CS" sz="2400" dirty="0">
                <a:latin typeface="Times" charset="0"/>
                <a:ea typeface="Times" charset="0"/>
                <a:cs typeface="Times" charset="0"/>
              </a:rPr>
              <a:t>Рани</a:t>
            </a:r>
            <a:r>
              <a:rPr lang="sr-Latn-CS" sz="2400" dirty="0">
                <a:latin typeface="Times" charset="0"/>
                <a:ea typeface="Times" charset="0"/>
                <a:cs typeface="Times" charset="0"/>
              </a:rPr>
              <a:t> </a:t>
            </a:r>
            <a:r>
              <a:rPr lang="sr-Cyrl-CS" sz="2400" dirty="0">
                <a:latin typeface="Times" charset="0"/>
                <a:ea typeface="Times" charset="0"/>
                <a:cs typeface="Times" charset="0"/>
              </a:rPr>
              <a:t>емболијски</a:t>
            </a:r>
            <a:r>
              <a:rPr lang="sr-Latn-CS" sz="2400" dirty="0">
                <a:latin typeface="Times" charset="0"/>
                <a:ea typeface="Times" charset="0"/>
                <a:cs typeface="Times" charset="0"/>
              </a:rPr>
              <a:t> </a:t>
            </a:r>
            <a:r>
              <a:rPr lang="sr-Cyrl-CS" sz="2400" dirty="0">
                <a:latin typeface="Times" charset="0"/>
                <a:ea typeface="Times" charset="0"/>
                <a:cs typeface="Times" charset="0"/>
              </a:rPr>
              <a:t>инциденти</a:t>
            </a:r>
            <a:endParaRPr lang="sr-Latn-CS" sz="2400" dirty="0">
              <a:latin typeface="Times" charset="0"/>
              <a:ea typeface="Times" charset="0"/>
              <a:cs typeface="Times" charset="0"/>
            </a:endParaRPr>
          </a:p>
          <a:p>
            <a:pPr>
              <a:defRPr/>
            </a:pPr>
            <a:r>
              <a:rPr lang="sr-Cyrl-CS" sz="2400" dirty="0">
                <a:latin typeface="Times" charset="0"/>
                <a:ea typeface="Times" charset="0"/>
                <a:cs typeface="Times" charset="0"/>
              </a:rPr>
              <a:t>Акутна</a:t>
            </a:r>
            <a:r>
              <a:rPr lang="sr-Latn-CS" sz="2400" dirty="0">
                <a:latin typeface="Times" charset="0"/>
                <a:ea typeface="Times" charset="0"/>
                <a:cs typeface="Times" charset="0"/>
              </a:rPr>
              <a:t> </a:t>
            </a:r>
            <a:r>
              <a:rPr lang="sr-Cyrl-CS" sz="2400" dirty="0">
                <a:latin typeface="Times" charset="0"/>
                <a:ea typeface="Times" charset="0"/>
                <a:cs typeface="Times" charset="0"/>
              </a:rPr>
              <a:t>срчана</a:t>
            </a:r>
            <a:r>
              <a:rPr lang="sr-Latn-CS" sz="2400" dirty="0">
                <a:latin typeface="Times" charset="0"/>
                <a:ea typeface="Times" charset="0"/>
                <a:cs typeface="Times" charset="0"/>
              </a:rPr>
              <a:t> </a:t>
            </a:r>
            <a:r>
              <a:rPr lang="sr-Cyrl-CS" sz="2400" dirty="0" err="1">
                <a:latin typeface="Times" charset="0"/>
                <a:ea typeface="Times" charset="0"/>
                <a:cs typeface="Times" charset="0"/>
              </a:rPr>
              <a:t>инсуфицијенција</a:t>
            </a:r>
            <a:endParaRPr lang="sr-Latn-CS" sz="2400" dirty="0">
              <a:latin typeface="Times" charset="0"/>
              <a:ea typeface="Times" charset="0"/>
              <a:cs typeface="Times" charset="0"/>
            </a:endParaRPr>
          </a:p>
          <a:p>
            <a:pPr>
              <a:defRPr/>
            </a:pPr>
            <a:r>
              <a:rPr lang="sr-Cyrl-CS" sz="2400" dirty="0">
                <a:latin typeface="Times" charset="0"/>
                <a:ea typeface="Times" charset="0"/>
                <a:cs typeface="Times" charset="0"/>
              </a:rPr>
              <a:t>Развој</a:t>
            </a:r>
            <a:r>
              <a:rPr lang="sr-Latn-CS" sz="2400" dirty="0">
                <a:latin typeface="Times" charset="0"/>
                <a:ea typeface="Times" charset="0"/>
                <a:cs typeface="Times" charset="0"/>
              </a:rPr>
              <a:t> </a:t>
            </a:r>
            <a:r>
              <a:rPr lang="sr-Cyrl-CS" sz="2400" dirty="0">
                <a:latin typeface="Times" charset="0"/>
                <a:ea typeface="Times" charset="0"/>
                <a:cs typeface="Times" charset="0"/>
              </a:rPr>
              <a:t>гнојних</a:t>
            </a:r>
            <a:r>
              <a:rPr lang="sr-Latn-CS" sz="2400" dirty="0">
                <a:latin typeface="Times" charset="0"/>
                <a:ea typeface="Times" charset="0"/>
                <a:cs typeface="Times" charset="0"/>
              </a:rPr>
              <a:t> </a:t>
            </a:r>
            <a:r>
              <a:rPr lang="sr-Cyrl-CS" sz="2400" dirty="0" err="1">
                <a:latin typeface="Times" charset="0"/>
                <a:ea typeface="Times" charset="0"/>
                <a:cs typeface="Times" charset="0"/>
              </a:rPr>
              <a:t>метастатских</a:t>
            </a:r>
            <a:r>
              <a:rPr lang="sr-Latn-CS" sz="2400" dirty="0">
                <a:latin typeface="Times" charset="0"/>
                <a:ea typeface="Times" charset="0"/>
                <a:cs typeface="Times" charset="0"/>
              </a:rPr>
              <a:t> </a:t>
            </a:r>
            <a:r>
              <a:rPr lang="sr-Cyrl-CS" sz="2400" dirty="0">
                <a:latin typeface="Times" charset="0"/>
                <a:ea typeface="Times" charset="0"/>
                <a:cs typeface="Times" charset="0"/>
              </a:rPr>
              <a:t>огњишта</a:t>
            </a:r>
            <a:r>
              <a:rPr lang="sr-Latn-CS" sz="2400" dirty="0">
                <a:latin typeface="Times" charset="0"/>
                <a:ea typeface="Times" charset="0"/>
                <a:cs typeface="Times" charset="0"/>
              </a:rPr>
              <a:t> </a:t>
            </a:r>
            <a:r>
              <a:rPr lang="sr-Cyrl-CS" sz="2400" dirty="0">
                <a:latin typeface="Times" charset="0"/>
                <a:ea typeface="Times" charset="0"/>
                <a:cs typeface="Times" charset="0"/>
              </a:rPr>
              <a:t>на</a:t>
            </a:r>
            <a:r>
              <a:rPr lang="sr-Latn-CS" sz="2400" dirty="0">
                <a:latin typeface="Times" charset="0"/>
                <a:ea typeface="Times" charset="0"/>
                <a:cs typeface="Times" charset="0"/>
              </a:rPr>
              <a:t> </a:t>
            </a:r>
            <a:r>
              <a:rPr lang="sr-Cyrl-CS" sz="2400" dirty="0">
                <a:latin typeface="Times" charset="0"/>
                <a:ea typeface="Times" charset="0"/>
                <a:cs typeface="Times" charset="0"/>
              </a:rPr>
              <a:t>месту</a:t>
            </a:r>
            <a:r>
              <a:rPr lang="sr-Latn-CS" sz="2400" dirty="0">
                <a:latin typeface="Times" charset="0"/>
                <a:ea typeface="Times" charset="0"/>
                <a:cs typeface="Times" charset="0"/>
              </a:rPr>
              <a:t> </a:t>
            </a:r>
            <a:r>
              <a:rPr lang="sr-Cyrl-CS" sz="2400" dirty="0" err="1">
                <a:latin typeface="Times" charset="0"/>
                <a:ea typeface="Times" charset="0"/>
                <a:cs typeface="Times" charset="0"/>
              </a:rPr>
              <a:t>емболизације</a:t>
            </a:r>
            <a:endParaRPr lang="sr-Latn-CS" sz="2400" dirty="0">
              <a:latin typeface="Times" charset="0"/>
              <a:ea typeface="Times" charset="0"/>
              <a:cs typeface="Times" charset="0"/>
            </a:endParaRPr>
          </a:p>
          <a:p>
            <a:pPr>
              <a:defRPr/>
            </a:pPr>
            <a:r>
              <a:rPr lang="sr-Cyrl-CS" sz="2400" dirty="0" err="1">
                <a:latin typeface="Times" charset="0"/>
                <a:ea typeface="Times" charset="0"/>
                <a:cs typeface="Times" charset="0"/>
              </a:rPr>
              <a:t>Руптура</a:t>
            </a:r>
            <a:r>
              <a:rPr lang="sr-Latn-CS" sz="2400" dirty="0">
                <a:latin typeface="Times" charset="0"/>
                <a:ea typeface="Times" charset="0"/>
                <a:cs typeface="Times" charset="0"/>
              </a:rPr>
              <a:t> </a:t>
            </a:r>
            <a:r>
              <a:rPr lang="sr-Cyrl-CS" sz="2400" dirty="0">
                <a:latin typeface="Times" charset="0"/>
                <a:ea typeface="Times" charset="0"/>
                <a:cs typeface="Times" charset="0"/>
              </a:rPr>
              <a:t>залиска</a:t>
            </a:r>
            <a:r>
              <a:rPr lang="sr-Latn-CS" sz="2400" dirty="0">
                <a:latin typeface="Times" charset="0"/>
                <a:ea typeface="Times" charset="0"/>
                <a:cs typeface="Times" charset="0"/>
              </a:rPr>
              <a:t>, </a:t>
            </a:r>
            <a:r>
              <a:rPr lang="sr-Cyrl-CS" sz="2400" dirty="0" err="1">
                <a:latin typeface="Times" charset="0"/>
                <a:ea typeface="Times" charset="0"/>
                <a:cs typeface="Times" charset="0"/>
              </a:rPr>
              <a:t>анеуризме</a:t>
            </a:r>
            <a:r>
              <a:rPr lang="sr-Latn-CS" sz="2400" dirty="0">
                <a:latin typeface="Times" charset="0"/>
                <a:ea typeface="Times" charset="0"/>
                <a:cs typeface="Times" charset="0"/>
              </a:rPr>
              <a:t> </a:t>
            </a:r>
            <a:r>
              <a:rPr lang="sr-Cyrl-CS" sz="2400" dirty="0">
                <a:latin typeface="Times" charset="0"/>
                <a:ea typeface="Times" charset="0"/>
                <a:cs typeface="Times" charset="0"/>
              </a:rPr>
              <a:t>и</a:t>
            </a:r>
            <a:r>
              <a:rPr lang="sr-Latn-CS" sz="2400" dirty="0">
                <a:latin typeface="Times" charset="0"/>
                <a:ea typeface="Times" charset="0"/>
                <a:cs typeface="Times" charset="0"/>
              </a:rPr>
              <a:t> </a:t>
            </a:r>
            <a:r>
              <a:rPr lang="sr-Cyrl-CS" sz="2400" dirty="0">
                <a:latin typeface="Times" charset="0"/>
                <a:ea typeface="Times" charset="0"/>
                <a:cs typeface="Times" charset="0"/>
              </a:rPr>
              <a:t>фистуле</a:t>
            </a:r>
            <a:r>
              <a:rPr lang="sr-Latn-CS" sz="2400" dirty="0">
                <a:latin typeface="Times" charset="0"/>
                <a:ea typeface="Times" charset="0"/>
                <a:cs typeface="Times" charset="0"/>
              </a:rPr>
              <a:t>, </a:t>
            </a:r>
            <a:r>
              <a:rPr lang="sr-Cyrl-CS" sz="2400" dirty="0">
                <a:latin typeface="Times" charset="0"/>
                <a:ea typeface="Times" charset="0"/>
                <a:cs typeface="Times" charset="0"/>
              </a:rPr>
              <a:t>апсцеси</a:t>
            </a:r>
            <a:r>
              <a:rPr lang="sr-Latn-CS" sz="2400" dirty="0">
                <a:latin typeface="Times" charset="0"/>
                <a:ea typeface="Times" charset="0"/>
                <a:cs typeface="Times" charset="0"/>
              </a:rPr>
              <a:t> </a:t>
            </a:r>
            <a:r>
              <a:rPr lang="sr-Cyrl-CS" sz="2400" dirty="0">
                <a:latin typeface="Times" charset="0"/>
                <a:ea typeface="Times" charset="0"/>
                <a:cs typeface="Times" charset="0"/>
              </a:rPr>
              <a:t>у</a:t>
            </a:r>
            <a:r>
              <a:rPr lang="sr-Latn-CS" sz="2400" dirty="0">
                <a:latin typeface="Times" charset="0"/>
                <a:ea typeface="Times" charset="0"/>
                <a:cs typeface="Times" charset="0"/>
              </a:rPr>
              <a:t> </a:t>
            </a:r>
            <a:r>
              <a:rPr lang="sr-Cyrl-CS" sz="2400" dirty="0" err="1">
                <a:latin typeface="Times" charset="0"/>
                <a:ea typeface="Times" charset="0"/>
                <a:cs typeface="Times" charset="0"/>
              </a:rPr>
              <a:t>миокарду</a:t>
            </a:r>
            <a:r>
              <a:rPr lang="sr-Latn-CS" sz="2400" dirty="0">
                <a:latin typeface="Times" charset="0"/>
                <a:ea typeface="Times" charset="0"/>
                <a:cs typeface="Times" charset="0"/>
              </a:rPr>
              <a:t> (</a:t>
            </a:r>
            <a:r>
              <a:rPr lang="sr-Cyrl-CS" sz="2400" dirty="0" err="1">
                <a:latin typeface="Times" charset="0"/>
                <a:ea typeface="Times" charset="0"/>
                <a:cs typeface="Times" charset="0"/>
              </a:rPr>
              <a:t>пурулентни</a:t>
            </a:r>
            <a:r>
              <a:rPr lang="sr-Latn-CS" sz="2400" dirty="0">
                <a:latin typeface="Times" charset="0"/>
                <a:ea typeface="Times" charset="0"/>
                <a:cs typeface="Times" charset="0"/>
              </a:rPr>
              <a:t> </a:t>
            </a:r>
            <a:r>
              <a:rPr lang="sr-Cyrl-CS" sz="2400" dirty="0">
                <a:latin typeface="Times" charset="0"/>
                <a:ea typeface="Times" charset="0"/>
                <a:cs typeface="Times" charset="0"/>
              </a:rPr>
              <a:t>миокардитис</a:t>
            </a:r>
            <a:r>
              <a:rPr lang="sr-Latn-CS" sz="2400" dirty="0">
                <a:latin typeface="Times" charset="0"/>
                <a:ea typeface="Times" charset="0"/>
                <a:cs typeface="Times" charset="0"/>
              </a:rPr>
              <a:t>), </a:t>
            </a:r>
            <a:r>
              <a:rPr lang="sr-Cyrl-CS" sz="2400" dirty="0">
                <a:latin typeface="Times" charset="0"/>
                <a:ea typeface="Times" charset="0"/>
                <a:cs typeface="Times" charset="0"/>
              </a:rPr>
              <a:t>акутна</a:t>
            </a:r>
            <a:r>
              <a:rPr lang="sr-Latn-CS" sz="2400" dirty="0">
                <a:latin typeface="Times" charset="0"/>
                <a:ea typeface="Times" charset="0"/>
                <a:cs typeface="Times" charset="0"/>
              </a:rPr>
              <a:t> </a:t>
            </a:r>
            <a:r>
              <a:rPr lang="sr-Cyrl-CS" sz="2400" dirty="0" err="1">
                <a:latin typeface="Times" charset="0"/>
                <a:ea typeface="Times" charset="0"/>
                <a:cs typeface="Times" charset="0"/>
              </a:rPr>
              <a:t>исхемија</a:t>
            </a:r>
            <a:r>
              <a:rPr lang="sr-Latn-CS" sz="2400" dirty="0">
                <a:latin typeface="Times" charset="0"/>
                <a:ea typeface="Times" charset="0"/>
                <a:cs typeface="Times" charset="0"/>
              </a:rPr>
              <a:t> (</a:t>
            </a:r>
            <a:r>
              <a:rPr lang="sr-Cyrl-CS" sz="2400" dirty="0" err="1">
                <a:latin typeface="Times" charset="0"/>
                <a:ea typeface="Times" charset="0"/>
                <a:cs typeface="Times" charset="0"/>
              </a:rPr>
              <a:t>микроемболија</a:t>
            </a:r>
            <a:r>
              <a:rPr lang="sr-Latn-CS" sz="2400" dirty="0">
                <a:latin typeface="Times" charset="0"/>
                <a:ea typeface="Times" charset="0"/>
                <a:cs typeface="Times" charset="0"/>
              </a:rPr>
              <a:t> </a:t>
            </a:r>
            <a:r>
              <a:rPr lang="sr-Cyrl-CS" sz="2400" dirty="0">
                <a:latin typeface="Times" charset="0"/>
                <a:ea typeface="Times" charset="0"/>
                <a:cs typeface="Times" charset="0"/>
              </a:rPr>
              <a:t>коронарних</a:t>
            </a:r>
            <a:r>
              <a:rPr lang="sr-Latn-CS" sz="2400" dirty="0">
                <a:latin typeface="Times" charset="0"/>
                <a:ea typeface="Times" charset="0"/>
                <a:cs typeface="Times" charset="0"/>
              </a:rPr>
              <a:t> </a:t>
            </a:r>
            <a:r>
              <a:rPr lang="sr-Cyrl-CS" sz="2400" dirty="0">
                <a:latin typeface="Times" charset="0"/>
                <a:ea typeface="Times" charset="0"/>
                <a:cs typeface="Times" charset="0"/>
              </a:rPr>
              <a:t>артерија</a:t>
            </a:r>
            <a:r>
              <a:rPr lang="sr-Latn-CS" sz="2400" dirty="0">
                <a:latin typeface="Times" charset="0"/>
                <a:ea typeface="Times" charset="0"/>
                <a:cs typeface="Times" charset="0"/>
              </a:rPr>
              <a:t>)</a:t>
            </a:r>
          </a:p>
          <a:p>
            <a:pPr marL="0" indent="0" fontAlgn="auto">
              <a:spcBef>
                <a:spcPts val="0"/>
              </a:spcBef>
              <a:spcAft>
                <a:spcPts val="0"/>
              </a:spcAft>
              <a:buNone/>
            </a:pPr>
            <a:endParaRPr lang="en-US" sz="2400" dirty="0">
              <a:latin typeface="Times" charset="0"/>
              <a:ea typeface="Times" charset="0"/>
              <a:cs typeface="Times" charset="0"/>
            </a:endParaRPr>
          </a:p>
        </p:txBody>
      </p:sp>
    </p:spTree>
    <p:extLst>
      <p:ext uri="{BB962C8B-B14F-4D97-AF65-F5344CB8AC3E}">
        <p14:creationId xmlns:p14="http://schemas.microsoft.com/office/powerpoint/2010/main" val="96145889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err="1" smtClean="0">
                <a:latin typeface="Times" charset="0"/>
                <a:ea typeface="Times" charset="0"/>
                <a:cs typeface="Times" charset="0"/>
              </a:rPr>
              <a:t>Ендокардитис</a:t>
            </a:r>
            <a:r>
              <a:rPr lang="en-US" sz="3600" dirty="0" smtClean="0">
                <a:latin typeface="Times" charset="0"/>
                <a:ea typeface="Times" charset="0"/>
                <a:cs typeface="Times" charset="0"/>
              </a:rPr>
              <a:t> </a:t>
            </a:r>
            <a:r>
              <a:rPr lang="en-US" sz="3600" dirty="0" err="1" smtClean="0">
                <a:latin typeface="Times" charset="0"/>
                <a:ea typeface="Times" charset="0"/>
                <a:cs typeface="Times" charset="0"/>
              </a:rPr>
              <a:t>вештачких</a:t>
            </a:r>
            <a:r>
              <a:rPr lang="en-US" sz="3600" dirty="0" smtClean="0">
                <a:latin typeface="Times" charset="0"/>
                <a:ea typeface="Times" charset="0"/>
                <a:cs typeface="Times" charset="0"/>
              </a:rPr>
              <a:t> </a:t>
            </a:r>
            <a:r>
              <a:rPr lang="en-US" sz="3600" dirty="0" err="1" smtClean="0">
                <a:latin typeface="Times" charset="0"/>
                <a:ea typeface="Times" charset="0"/>
                <a:cs typeface="Times" charset="0"/>
              </a:rPr>
              <a:t>валвула</a:t>
            </a:r>
            <a:endParaRPr lang="en-US" sz="3600" dirty="0">
              <a:latin typeface="Times" charset="0"/>
              <a:ea typeface="Times" charset="0"/>
              <a:cs typeface="Times" charset="0"/>
            </a:endParaRPr>
          </a:p>
        </p:txBody>
      </p:sp>
      <p:sp>
        <p:nvSpPr>
          <p:cNvPr id="3" name="Content Placeholder 2"/>
          <p:cNvSpPr>
            <a:spLocks noGrp="1"/>
          </p:cNvSpPr>
          <p:nvPr>
            <p:ph idx="1"/>
          </p:nvPr>
        </p:nvSpPr>
        <p:spPr>
          <a:xfrm>
            <a:off x="457200" y="1700808"/>
            <a:ext cx="8229600" cy="4525963"/>
          </a:xfrm>
        </p:spPr>
        <p:txBody>
          <a:bodyPr/>
          <a:lstStyle/>
          <a:p>
            <a:pPr marL="0" indent="0" eaLnBrk="1" hangingPunct="1">
              <a:lnSpc>
                <a:spcPct val="90000"/>
              </a:lnSpc>
              <a:buNone/>
              <a:defRPr/>
            </a:pPr>
            <a:r>
              <a:rPr lang="sr-Cyrl-CS" sz="2400" b="1" dirty="0">
                <a:latin typeface="Times" charset="0"/>
                <a:ea typeface="Times" charset="0"/>
                <a:cs typeface="Times" charset="0"/>
              </a:rPr>
              <a:t>Рани</a:t>
            </a:r>
            <a:r>
              <a:rPr lang="sr-Latn-CS" sz="2400" dirty="0">
                <a:latin typeface="Times" charset="0"/>
                <a:ea typeface="Times" charset="0"/>
                <a:cs typeface="Times" charset="0"/>
              </a:rPr>
              <a:t> </a:t>
            </a:r>
            <a:r>
              <a:rPr lang="sr-Cyrl-CS" sz="2400" dirty="0">
                <a:latin typeface="Times" charset="0"/>
                <a:ea typeface="Times" charset="0"/>
                <a:cs typeface="Times" charset="0"/>
              </a:rPr>
              <a:t>настаје</a:t>
            </a:r>
            <a:r>
              <a:rPr lang="sr-Latn-CS" sz="2400" dirty="0">
                <a:latin typeface="Times" charset="0"/>
                <a:ea typeface="Times" charset="0"/>
                <a:cs typeface="Times" charset="0"/>
              </a:rPr>
              <a:t> </a:t>
            </a:r>
            <a:r>
              <a:rPr lang="sr-Cyrl-CS" sz="2400" dirty="0">
                <a:latin typeface="Times" charset="0"/>
                <a:ea typeface="Times" charset="0"/>
                <a:cs typeface="Times" charset="0"/>
              </a:rPr>
              <a:t>у</a:t>
            </a:r>
            <a:r>
              <a:rPr lang="sr-Latn-CS" sz="2400" dirty="0">
                <a:latin typeface="Times" charset="0"/>
                <a:ea typeface="Times" charset="0"/>
                <a:cs typeface="Times" charset="0"/>
              </a:rPr>
              <a:t> </a:t>
            </a:r>
            <a:r>
              <a:rPr lang="sr-Cyrl-CS" sz="2400" b="1" dirty="0">
                <a:latin typeface="Times" charset="0"/>
                <a:ea typeface="Times" charset="0"/>
                <a:cs typeface="Times" charset="0"/>
              </a:rPr>
              <a:t>прва</a:t>
            </a:r>
            <a:r>
              <a:rPr lang="sr-Latn-CS" sz="2400" b="1" dirty="0">
                <a:latin typeface="Times" charset="0"/>
                <a:ea typeface="Times" charset="0"/>
                <a:cs typeface="Times" charset="0"/>
              </a:rPr>
              <a:t> 2 </a:t>
            </a:r>
            <a:r>
              <a:rPr lang="sr-Cyrl-CS" sz="2400" b="1" dirty="0">
                <a:latin typeface="Times" charset="0"/>
                <a:ea typeface="Times" charset="0"/>
                <a:cs typeface="Times" charset="0"/>
              </a:rPr>
              <a:t>месеца</a:t>
            </a:r>
            <a:endParaRPr lang="sr-Latn-CS" sz="2400" b="1" dirty="0">
              <a:latin typeface="Times" charset="0"/>
              <a:ea typeface="Times" charset="0"/>
              <a:cs typeface="Times" charset="0"/>
            </a:endParaRPr>
          </a:p>
          <a:p>
            <a:pPr marL="0" indent="0" eaLnBrk="1" hangingPunct="1">
              <a:lnSpc>
                <a:spcPct val="90000"/>
              </a:lnSpc>
              <a:buNone/>
              <a:defRPr/>
            </a:pPr>
            <a:r>
              <a:rPr lang="sr-Cyrl-CS" sz="2400" dirty="0">
                <a:latin typeface="Times" charset="0"/>
                <a:ea typeface="Times" charset="0"/>
                <a:cs typeface="Times" charset="0"/>
              </a:rPr>
              <a:t>Касни</a:t>
            </a:r>
            <a:r>
              <a:rPr lang="sr-Latn-CS" sz="2400" dirty="0">
                <a:latin typeface="Times" charset="0"/>
                <a:ea typeface="Times" charset="0"/>
                <a:cs typeface="Times" charset="0"/>
              </a:rPr>
              <a:t> </a:t>
            </a:r>
            <a:r>
              <a:rPr lang="sr-Cyrl-CS" sz="2400" dirty="0">
                <a:latin typeface="Times" charset="0"/>
                <a:ea typeface="Times" charset="0"/>
                <a:cs typeface="Times" charset="0"/>
              </a:rPr>
              <a:t>настаје</a:t>
            </a:r>
            <a:r>
              <a:rPr lang="sr-Latn-CS" sz="2400" dirty="0">
                <a:latin typeface="Times" charset="0"/>
                <a:ea typeface="Times" charset="0"/>
                <a:cs typeface="Times" charset="0"/>
              </a:rPr>
              <a:t> </a:t>
            </a:r>
            <a:r>
              <a:rPr lang="sr-Cyrl-CS" sz="2400" dirty="0">
                <a:latin typeface="Times" charset="0"/>
                <a:ea typeface="Times" charset="0"/>
                <a:cs typeface="Times" charset="0"/>
              </a:rPr>
              <a:t>било</a:t>
            </a:r>
            <a:r>
              <a:rPr lang="sr-Latn-CS" sz="2400" dirty="0">
                <a:latin typeface="Times" charset="0"/>
                <a:ea typeface="Times" charset="0"/>
                <a:cs typeface="Times" charset="0"/>
              </a:rPr>
              <a:t> </a:t>
            </a:r>
            <a:r>
              <a:rPr lang="sr-Cyrl-CS" sz="2400" dirty="0">
                <a:latin typeface="Times" charset="0"/>
                <a:ea typeface="Times" charset="0"/>
                <a:cs typeface="Times" charset="0"/>
              </a:rPr>
              <a:t>када</a:t>
            </a:r>
            <a:r>
              <a:rPr lang="sr-Latn-CS" sz="2400" dirty="0">
                <a:latin typeface="Times" charset="0"/>
                <a:ea typeface="Times" charset="0"/>
                <a:cs typeface="Times" charset="0"/>
              </a:rPr>
              <a:t> </a:t>
            </a:r>
            <a:r>
              <a:rPr lang="sr-Cyrl-CS" sz="2400" b="1" dirty="0">
                <a:latin typeface="Times" charset="0"/>
                <a:ea typeface="Times" charset="0"/>
                <a:cs typeface="Times" charset="0"/>
              </a:rPr>
              <a:t>после</a:t>
            </a:r>
            <a:r>
              <a:rPr lang="sr-Latn-CS" sz="2400" b="1" dirty="0">
                <a:latin typeface="Times" charset="0"/>
                <a:ea typeface="Times" charset="0"/>
                <a:cs typeface="Times" charset="0"/>
              </a:rPr>
              <a:t> 2 </a:t>
            </a:r>
            <a:r>
              <a:rPr lang="sr-Cyrl-CS" sz="2400" b="1" dirty="0">
                <a:latin typeface="Times" charset="0"/>
                <a:ea typeface="Times" charset="0"/>
                <a:cs typeface="Times" charset="0"/>
              </a:rPr>
              <a:t>месеца</a:t>
            </a:r>
            <a:r>
              <a:rPr lang="sr-Latn-CS" sz="2400" dirty="0">
                <a:latin typeface="Times" charset="0"/>
                <a:ea typeface="Times" charset="0"/>
                <a:cs typeface="Times" charset="0"/>
              </a:rPr>
              <a:t>, </a:t>
            </a:r>
            <a:r>
              <a:rPr lang="sr-Cyrl-CS" sz="2400" dirty="0" err="1">
                <a:latin typeface="Times" charset="0"/>
                <a:ea typeface="Times" charset="0"/>
                <a:cs typeface="Times" charset="0"/>
              </a:rPr>
              <a:t>субакутног</a:t>
            </a:r>
            <a:r>
              <a:rPr lang="sr-Latn-CS" sz="2400" dirty="0">
                <a:latin typeface="Times" charset="0"/>
                <a:ea typeface="Times" charset="0"/>
                <a:cs typeface="Times" charset="0"/>
              </a:rPr>
              <a:t> </a:t>
            </a:r>
            <a:r>
              <a:rPr lang="sr-Cyrl-CS" sz="2400" dirty="0">
                <a:latin typeface="Times" charset="0"/>
                <a:ea typeface="Times" charset="0"/>
                <a:cs typeface="Times" charset="0"/>
              </a:rPr>
              <a:t>је</a:t>
            </a:r>
            <a:r>
              <a:rPr lang="sr-Latn-CS" sz="2400" dirty="0">
                <a:latin typeface="Times" charset="0"/>
                <a:ea typeface="Times" charset="0"/>
                <a:cs typeface="Times" charset="0"/>
              </a:rPr>
              <a:t> </a:t>
            </a:r>
            <a:r>
              <a:rPr lang="sr-Cyrl-CS" sz="2400" dirty="0">
                <a:latin typeface="Times" charset="0"/>
                <a:ea typeface="Times" charset="0"/>
                <a:cs typeface="Times" charset="0"/>
              </a:rPr>
              <a:t>тока</a:t>
            </a:r>
            <a:endParaRPr lang="sr-Latn-CS" sz="2400" dirty="0">
              <a:latin typeface="Times" charset="0"/>
              <a:ea typeface="Times" charset="0"/>
              <a:cs typeface="Times" charset="0"/>
            </a:endParaRPr>
          </a:p>
          <a:p>
            <a:pPr marL="0" indent="0" eaLnBrk="1" hangingPunct="1">
              <a:lnSpc>
                <a:spcPct val="90000"/>
              </a:lnSpc>
              <a:buNone/>
              <a:defRPr/>
            </a:pPr>
            <a:r>
              <a:rPr lang="sr-Cyrl-CS" sz="2400" dirty="0">
                <a:latin typeface="Times" charset="0"/>
                <a:ea typeface="Times" charset="0"/>
                <a:cs typeface="Times" charset="0"/>
              </a:rPr>
              <a:t>Микроорганизми</a:t>
            </a:r>
            <a:r>
              <a:rPr lang="sr-Latn-CS" sz="2400" dirty="0">
                <a:latin typeface="Times" charset="0"/>
                <a:ea typeface="Times" charset="0"/>
                <a:cs typeface="Times" charset="0"/>
              </a:rPr>
              <a:t> </a:t>
            </a:r>
            <a:r>
              <a:rPr lang="sr-Cyrl-CS" sz="2400" dirty="0">
                <a:latin typeface="Times" charset="0"/>
                <a:ea typeface="Times" charset="0"/>
                <a:cs typeface="Times" charset="0"/>
              </a:rPr>
              <a:t>насељавају</a:t>
            </a:r>
            <a:r>
              <a:rPr lang="sr-Latn-CS" sz="2400" dirty="0">
                <a:latin typeface="Times" charset="0"/>
                <a:ea typeface="Times" charset="0"/>
                <a:cs typeface="Times" charset="0"/>
              </a:rPr>
              <a:t> </a:t>
            </a:r>
            <a:r>
              <a:rPr lang="sr-Cyrl-CS" sz="2400" dirty="0" err="1">
                <a:latin typeface="Times" charset="0"/>
                <a:ea typeface="Times" charset="0"/>
                <a:cs typeface="Times" charset="0"/>
              </a:rPr>
              <a:t>валвуларни</a:t>
            </a:r>
            <a:r>
              <a:rPr lang="sr-Latn-CS" sz="2400" dirty="0">
                <a:latin typeface="Times" charset="0"/>
                <a:ea typeface="Times" charset="0"/>
                <a:cs typeface="Times" charset="0"/>
              </a:rPr>
              <a:t> </a:t>
            </a:r>
            <a:r>
              <a:rPr lang="sr-Cyrl-CS" sz="2400" dirty="0">
                <a:latin typeface="Times" charset="0"/>
                <a:ea typeface="Times" charset="0"/>
                <a:cs typeface="Times" charset="0"/>
              </a:rPr>
              <a:t>прстен</a:t>
            </a:r>
            <a:r>
              <a:rPr lang="sr-Latn-CS" sz="2400" dirty="0">
                <a:latin typeface="Times" charset="0"/>
                <a:ea typeface="Times" charset="0"/>
                <a:cs typeface="Times" charset="0"/>
              </a:rPr>
              <a:t> </a:t>
            </a:r>
            <a:r>
              <a:rPr lang="sr-Cyrl-CS" sz="2400" dirty="0">
                <a:latin typeface="Times" charset="0"/>
                <a:ea typeface="Times" charset="0"/>
                <a:cs typeface="Times" charset="0"/>
              </a:rPr>
              <a:t>на</a:t>
            </a:r>
            <a:r>
              <a:rPr lang="sr-Latn-CS" sz="2400" dirty="0">
                <a:latin typeface="Times" charset="0"/>
                <a:ea typeface="Times" charset="0"/>
                <a:cs typeface="Times" charset="0"/>
              </a:rPr>
              <a:t> </a:t>
            </a:r>
            <a:r>
              <a:rPr lang="sr-Cyrl-CS" sz="2400" dirty="0">
                <a:latin typeface="Times" charset="0"/>
                <a:ea typeface="Times" charset="0"/>
                <a:cs typeface="Times" charset="0"/>
              </a:rPr>
              <a:t>месту</a:t>
            </a:r>
            <a:r>
              <a:rPr lang="sr-Latn-CS" sz="2400" dirty="0">
                <a:latin typeface="Times" charset="0"/>
                <a:ea typeface="Times" charset="0"/>
                <a:cs typeface="Times" charset="0"/>
              </a:rPr>
              <a:t> </a:t>
            </a:r>
            <a:r>
              <a:rPr lang="sr-Cyrl-CS" sz="2400" dirty="0" err="1">
                <a:latin typeface="Times" charset="0"/>
                <a:ea typeface="Times" charset="0"/>
                <a:cs typeface="Times" charset="0"/>
              </a:rPr>
              <a:t>ушивања</a:t>
            </a:r>
            <a:endParaRPr lang="sr-Latn-CS" sz="2400" dirty="0">
              <a:latin typeface="Times" charset="0"/>
              <a:ea typeface="Times" charset="0"/>
              <a:cs typeface="Times" charset="0"/>
            </a:endParaRPr>
          </a:p>
          <a:p>
            <a:pPr marL="0" indent="0" eaLnBrk="1" hangingPunct="1">
              <a:lnSpc>
                <a:spcPct val="90000"/>
              </a:lnSpc>
              <a:buNone/>
              <a:defRPr/>
            </a:pPr>
            <a:r>
              <a:rPr lang="sr-Cyrl-CS" sz="2400" dirty="0">
                <a:latin typeface="Times" charset="0"/>
                <a:ea typeface="Times" charset="0"/>
                <a:cs typeface="Times" charset="0"/>
              </a:rPr>
              <a:t>Опструкција</a:t>
            </a:r>
            <a:r>
              <a:rPr lang="sr-Latn-CS" sz="2400" dirty="0">
                <a:latin typeface="Times" charset="0"/>
                <a:ea typeface="Times" charset="0"/>
                <a:cs typeface="Times" charset="0"/>
              </a:rPr>
              <a:t> </a:t>
            </a:r>
            <a:r>
              <a:rPr lang="sr-Cyrl-CS" sz="2400" dirty="0">
                <a:latin typeface="Times" charset="0"/>
                <a:ea typeface="Times" charset="0"/>
                <a:cs typeface="Times" charset="0"/>
              </a:rPr>
              <a:t>ушћа</a:t>
            </a:r>
            <a:r>
              <a:rPr lang="sr-Latn-CS" sz="2400" dirty="0">
                <a:latin typeface="Times" charset="0"/>
                <a:ea typeface="Times" charset="0"/>
                <a:cs typeface="Times" charset="0"/>
              </a:rPr>
              <a:t> </a:t>
            </a:r>
            <a:r>
              <a:rPr lang="sr-Cyrl-CS" sz="2400" dirty="0">
                <a:latin typeface="Times" charset="0"/>
                <a:ea typeface="Times" charset="0"/>
                <a:cs typeface="Times" charset="0"/>
              </a:rPr>
              <a:t>вегетацијама</a:t>
            </a:r>
            <a:r>
              <a:rPr lang="sr-Latn-CS" sz="2400" dirty="0">
                <a:latin typeface="Times" charset="0"/>
                <a:ea typeface="Times" charset="0"/>
                <a:cs typeface="Times" charset="0"/>
              </a:rPr>
              <a:t> </a:t>
            </a:r>
            <a:r>
              <a:rPr lang="sr-Cyrl-CS" sz="2400" dirty="0">
                <a:latin typeface="Times" charset="0"/>
                <a:ea typeface="Times" charset="0"/>
                <a:cs typeface="Times" charset="0"/>
              </a:rPr>
              <a:t>или</a:t>
            </a:r>
            <a:r>
              <a:rPr lang="sr-Latn-CS" sz="2400" dirty="0">
                <a:latin typeface="Times" charset="0"/>
                <a:ea typeface="Times" charset="0"/>
                <a:cs typeface="Times" charset="0"/>
              </a:rPr>
              <a:t> </a:t>
            </a:r>
            <a:r>
              <a:rPr lang="sr-Cyrl-CS" sz="2400" dirty="0" err="1">
                <a:latin typeface="Times" charset="0"/>
                <a:ea typeface="Times" charset="0"/>
                <a:cs typeface="Times" charset="0"/>
              </a:rPr>
              <a:t>емболизмима</a:t>
            </a:r>
            <a:r>
              <a:rPr lang="sr-Latn-CS" sz="2400" dirty="0">
                <a:latin typeface="Times" charset="0"/>
                <a:ea typeface="Times" charset="0"/>
                <a:cs typeface="Times" charset="0"/>
              </a:rPr>
              <a:t>, </a:t>
            </a:r>
            <a:r>
              <a:rPr lang="sr-Cyrl-CS" sz="2400" dirty="0" err="1">
                <a:latin typeface="Times" charset="0"/>
                <a:ea typeface="Times" charset="0"/>
                <a:cs typeface="Times" charset="0"/>
              </a:rPr>
              <a:t>дисфункција</a:t>
            </a:r>
            <a:r>
              <a:rPr lang="sr-Latn-CS" sz="2400" dirty="0">
                <a:latin typeface="Times" charset="0"/>
                <a:ea typeface="Times" charset="0"/>
                <a:cs typeface="Times" charset="0"/>
              </a:rPr>
              <a:t> </a:t>
            </a:r>
            <a:r>
              <a:rPr lang="sr-Cyrl-CS" sz="2400" dirty="0" err="1">
                <a:latin typeface="Times" charset="0"/>
                <a:ea typeface="Times" charset="0"/>
                <a:cs typeface="Times" charset="0"/>
              </a:rPr>
              <a:t>валвуле</a:t>
            </a:r>
            <a:r>
              <a:rPr lang="sr-Latn-CS" sz="2400" dirty="0">
                <a:latin typeface="Times" charset="0"/>
                <a:ea typeface="Times" charset="0"/>
                <a:cs typeface="Times" charset="0"/>
              </a:rPr>
              <a:t>, </a:t>
            </a:r>
            <a:r>
              <a:rPr lang="sr-Cyrl-CS" sz="2400" dirty="0" err="1">
                <a:latin typeface="Times" charset="0"/>
                <a:ea typeface="Times" charset="0"/>
                <a:cs typeface="Times" charset="0"/>
              </a:rPr>
              <a:t>паравалвуларн</a:t>
            </a:r>
            <a:r>
              <a:rPr lang="en-US" sz="2400" dirty="0">
                <a:latin typeface="Times" charset="0"/>
                <a:ea typeface="Times" charset="0"/>
                <a:cs typeface="Times" charset="0"/>
              </a:rPr>
              <a:t>a </a:t>
            </a:r>
            <a:r>
              <a:rPr lang="sr-Cyrl-CS" sz="2400" dirty="0">
                <a:latin typeface="Times" charset="0"/>
                <a:ea typeface="Times" charset="0"/>
                <a:cs typeface="Times" charset="0"/>
              </a:rPr>
              <a:t>пукотина</a:t>
            </a:r>
            <a:r>
              <a:rPr lang="sr-Latn-CS" sz="2400" dirty="0">
                <a:latin typeface="Times" charset="0"/>
                <a:ea typeface="Times" charset="0"/>
                <a:cs typeface="Times" charset="0"/>
              </a:rPr>
              <a:t>, </a:t>
            </a:r>
            <a:r>
              <a:rPr lang="sr-Cyrl-CS" sz="2400" dirty="0">
                <a:latin typeface="Times" charset="0"/>
                <a:ea typeface="Times" charset="0"/>
                <a:cs typeface="Times" charset="0"/>
              </a:rPr>
              <a:t>перфорација</a:t>
            </a:r>
            <a:r>
              <a:rPr lang="sr-Latn-CS" sz="2400" dirty="0">
                <a:latin typeface="Times" charset="0"/>
                <a:ea typeface="Times" charset="0"/>
                <a:cs typeface="Times" charset="0"/>
              </a:rPr>
              <a:t> </a:t>
            </a:r>
            <a:r>
              <a:rPr lang="sr-Cyrl-CS" sz="2400" dirty="0">
                <a:latin typeface="Times" charset="0"/>
                <a:ea typeface="Times" charset="0"/>
                <a:cs typeface="Times" charset="0"/>
              </a:rPr>
              <a:t>апсцеса</a:t>
            </a:r>
            <a:endParaRPr lang="sr-Latn-CS" sz="2400" dirty="0">
              <a:latin typeface="Times" charset="0"/>
              <a:ea typeface="Times" charset="0"/>
              <a:cs typeface="Times" charset="0"/>
            </a:endParaRPr>
          </a:p>
          <a:p>
            <a:pPr marL="0" indent="0" eaLnBrk="1" hangingPunct="1">
              <a:lnSpc>
                <a:spcPct val="90000"/>
              </a:lnSpc>
              <a:buNone/>
              <a:defRPr/>
            </a:pPr>
            <a:r>
              <a:rPr lang="sr-Cyrl-CS" sz="2400" dirty="0">
                <a:latin typeface="Times" charset="0"/>
                <a:ea typeface="Times" charset="0"/>
                <a:cs typeface="Times" charset="0"/>
              </a:rPr>
              <a:t>Појава</a:t>
            </a:r>
            <a:r>
              <a:rPr lang="sr-Latn-CS" sz="2400" dirty="0">
                <a:latin typeface="Times" charset="0"/>
                <a:ea typeface="Times" charset="0"/>
                <a:cs typeface="Times" charset="0"/>
              </a:rPr>
              <a:t> </a:t>
            </a:r>
            <a:r>
              <a:rPr lang="sr-Cyrl-CS" sz="2400" dirty="0">
                <a:latin typeface="Times" charset="0"/>
                <a:ea typeface="Times" charset="0"/>
                <a:cs typeface="Times" charset="0"/>
              </a:rPr>
              <a:t>температуре</a:t>
            </a:r>
            <a:r>
              <a:rPr lang="sr-Latn-CS" sz="2400" dirty="0">
                <a:latin typeface="Times" charset="0"/>
                <a:ea typeface="Times" charset="0"/>
                <a:cs typeface="Times" charset="0"/>
              </a:rPr>
              <a:t> </a:t>
            </a:r>
            <a:r>
              <a:rPr lang="sr-Cyrl-CS" sz="2400" dirty="0">
                <a:latin typeface="Times" charset="0"/>
                <a:ea typeface="Times" charset="0"/>
                <a:cs typeface="Times" charset="0"/>
              </a:rPr>
              <a:t>и</a:t>
            </a:r>
            <a:r>
              <a:rPr lang="sr-Latn-CS" sz="2400" dirty="0">
                <a:latin typeface="Times" charset="0"/>
                <a:ea typeface="Times" charset="0"/>
                <a:cs typeface="Times" charset="0"/>
              </a:rPr>
              <a:t> </a:t>
            </a:r>
            <a:r>
              <a:rPr lang="sr-Cyrl-CS" sz="2400" dirty="0">
                <a:latin typeface="Times" charset="0"/>
                <a:ea typeface="Times" charset="0"/>
                <a:cs typeface="Times" charset="0"/>
              </a:rPr>
              <a:t>новог</a:t>
            </a:r>
            <a:r>
              <a:rPr lang="sr-Latn-CS" sz="2400" dirty="0">
                <a:latin typeface="Times" charset="0"/>
                <a:ea typeface="Times" charset="0"/>
                <a:cs typeface="Times" charset="0"/>
              </a:rPr>
              <a:t> </a:t>
            </a:r>
            <a:r>
              <a:rPr lang="sr-Cyrl-CS" sz="2400" dirty="0" smtClean="0">
                <a:latin typeface="Times" charset="0"/>
                <a:ea typeface="Times" charset="0"/>
                <a:cs typeface="Times" charset="0"/>
              </a:rPr>
              <a:t>шума</a:t>
            </a:r>
            <a:r>
              <a:rPr lang="hr-HR" sz="2400" dirty="0" smtClean="0">
                <a:latin typeface="Times" charset="0"/>
                <a:ea typeface="Times" charset="0"/>
                <a:cs typeface="Times" charset="0"/>
              </a:rPr>
              <a:t>.</a:t>
            </a:r>
          </a:p>
          <a:p>
            <a:pPr marL="0" indent="0" eaLnBrk="1" hangingPunct="1">
              <a:lnSpc>
                <a:spcPct val="90000"/>
              </a:lnSpc>
              <a:buNone/>
              <a:defRPr/>
            </a:pPr>
            <a:endParaRPr lang="hr-HR" sz="2400" dirty="0">
              <a:latin typeface="Times" charset="0"/>
              <a:ea typeface="Times" charset="0"/>
              <a:cs typeface="Times" charset="0"/>
            </a:endParaRPr>
          </a:p>
          <a:p>
            <a:pPr marL="0" indent="0" eaLnBrk="1" hangingPunct="1">
              <a:lnSpc>
                <a:spcPct val="90000"/>
              </a:lnSpc>
              <a:buNone/>
              <a:defRPr/>
            </a:pPr>
            <a:r>
              <a:rPr lang="hr-HR" sz="2400" dirty="0" err="1" smtClean="0">
                <a:latin typeface="Times" charset="0"/>
                <a:ea typeface="Times" charset="0"/>
                <a:cs typeface="Times" charset="0"/>
              </a:rPr>
              <a:t>Обавезна</a:t>
            </a:r>
            <a:r>
              <a:rPr lang="hr-HR" sz="2400" dirty="0" smtClean="0">
                <a:latin typeface="Times" charset="0"/>
                <a:ea typeface="Times" charset="0"/>
                <a:cs typeface="Times" charset="0"/>
              </a:rPr>
              <a:t> </a:t>
            </a:r>
            <a:r>
              <a:rPr lang="hr-HR" sz="2400" dirty="0" err="1" smtClean="0">
                <a:latin typeface="Times" charset="0"/>
                <a:ea typeface="Times" charset="0"/>
                <a:cs typeface="Times" charset="0"/>
              </a:rPr>
              <a:t>операција</a:t>
            </a:r>
            <a:r>
              <a:rPr lang="hr-HR" sz="2400" dirty="0" smtClean="0">
                <a:latin typeface="Times" charset="0"/>
                <a:ea typeface="Times" charset="0"/>
                <a:cs typeface="Times" charset="0"/>
              </a:rPr>
              <a:t> </a:t>
            </a:r>
            <a:r>
              <a:rPr lang="hr-HR" sz="2400" dirty="0" err="1" smtClean="0">
                <a:latin typeface="Times" charset="0"/>
                <a:ea typeface="Times" charset="0"/>
                <a:cs typeface="Times" charset="0"/>
              </a:rPr>
              <a:t>као</a:t>
            </a:r>
            <a:r>
              <a:rPr lang="hr-HR" sz="2400" dirty="0" smtClean="0">
                <a:latin typeface="Times" charset="0"/>
                <a:ea typeface="Times" charset="0"/>
                <a:cs typeface="Times" charset="0"/>
              </a:rPr>
              <a:t> </a:t>
            </a:r>
            <a:r>
              <a:rPr lang="hr-HR" sz="2400" dirty="0" err="1" smtClean="0">
                <a:latin typeface="Times" charset="0"/>
                <a:ea typeface="Times" charset="0"/>
                <a:cs typeface="Times" charset="0"/>
              </a:rPr>
              <a:t>лечење</a:t>
            </a:r>
            <a:r>
              <a:rPr lang="hr-HR" sz="2400" dirty="0" smtClean="0">
                <a:latin typeface="Times" charset="0"/>
                <a:ea typeface="Times" charset="0"/>
                <a:cs typeface="Times" charset="0"/>
              </a:rPr>
              <a:t>!</a:t>
            </a:r>
            <a:endParaRPr lang="sr-Latn-CS" sz="2400" dirty="0">
              <a:latin typeface="Times" charset="0"/>
              <a:ea typeface="Times" charset="0"/>
              <a:cs typeface="Times" charset="0"/>
            </a:endParaRPr>
          </a:p>
          <a:p>
            <a:pPr marL="0" indent="0">
              <a:buNone/>
            </a:pPr>
            <a:endParaRPr lang="en-US" sz="2400" dirty="0">
              <a:latin typeface="Times" charset="0"/>
              <a:ea typeface="Times" charset="0"/>
              <a:cs typeface="Times" charset="0"/>
            </a:endParaRPr>
          </a:p>
        </p:txBody>
      </p:sp>
    </p:spTree>
    <p:extLst>
      <p:ext uri="{BB962C8B-B14F-4D97-AF65-F5344CB8AC3E}">
        <p14:creationId xmlns:p14="http://schemas.microsoft.com/office/powerpoint/2010/main" val="2497075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err="1" smtClean="0">
                <a:latin typeface="Times" charset="0"/>
                <a:ea typeface="Times" charset="0"/>
                <a:cs typeface="Times" charset="0"/>
              </a:rPr>
              <a:t>Субакутни</a:t>
            </a:r>
            <a:r>
              <a:rPr lang="en-US" sz="3600" dirty="0" smtClean="0">
                <a:latin typeface="Times" charset="0"/>
                <a:ea typeface="Times" charset="0"/>
                <a:cs typeface="Times" charset="0"/>
              </a:rPr>
              <a:t> </a:t>
            </a:r>
            <a:r>
              <a:rPr lang="en-US" sz="3600" dirty="0" err="1" smtClean="0">
                <a:latin typeface="Times" charset="0"/>
                <a:ea typeface="Times" charset="0"/>
                <a:cs typeface="Times" charset="0"/>
              </a:rPr>
              <a:t>ендокардитис</a:t>
            </a:r>
            <a:endParaRPr lang="en-US" sz="3600" dirty="0">
              <a:latin typeface="Times" charset="0"/>
              <a:ea typeface="Times" charset="0"/>
              <a:cs typeface="Times" charset="0"/>
            </a:endParaRPr>
          </a:p>
        </p:txBody>
      </p:sp>
      <p:sp>
        <p:nvSpPr>
          <p:cNvPr id="3" name="Content Placeholder 2"/>
          <p:cNvSpPr>
            <a:spLocks noGrp="1"/>
          </p:cNvSpPr>
          <p:nvPr>
            <p:ph idx="1"/>
          </p:nvPr>
        </p:nvSpPr>
        <p:spPr>
          <a:xfrm>
            <a:off x="457200" y="2310400"/>
            <a:ext cx="8229600" cy="4525963"/>
          </a:xfrm>
        </p:spPr>
        <p:txBody>
          <a:bodyPr/>
          <a:lstStyle/>
          <a:p>
            <a:pPr>
              <a:defRPr/>
            </a:pPr>
            <a:r>
              <a:rPr lang="sr-Cyrl-CS" sz="2400" dirty="0">
                <a:latin typeface="Times" charset="0"/>
                <a:ea typeface="Times" charset="0"/>
                <a:cs typeface="Times" charset="0"/>
              </a:rPr>
              <a:t>Умор</a:t>
            </a:r>
            <a:r>
              <a:rPr lang="sr-Latn-CS" sz="2400" dirty="0">
                <a:latin typeface="Times" charset="0"/>
                <a:ea typeface="Times" charset="0"/>
                <a:cs typeface="Times" charset="0"/>
              </a:rPr>
              <a:t>, </a:t>
            </a:r>
            <a:r>
              <a:rPr lang="sr-Cyrl-CS" sz="2400" dirty="0">
                <a:latin typeface="Times" charset="0"/>
                <a:ea typeface="Times" charset="0"/>
                <a:cs typeface="Times" charset="0"/>
              </a:rPr>
              <a:t>губитак</a:t>
            </a:r>
            <a:r>
              <a:rPr lang="sr-Latn-CS" sz="2400" dirty="0">
                <a:latin typeface="Times" charset="0"/>
                <a:ea typeface="Times" charset="0"/>
                <a:cs typeface="Times" charset="0"/>
              </a:rPr>
              <a:t> </a:t>
            </a:r>
            <a:r>
              <a:rPr lang="sr-Cyrl-CS" sz="2400" dirty="0">
                <a:latin typeface="Times" charset="0"/>
                <a:ea typeface="Times" charset="0"/>
                <a:cs typeface="Times" charset="0"/>
              </a:rPr>
              <a:t>апетита</a:t>
            </a:r>
            <a:r>
              <a:rPr lang="sr-Latn-CS" sz="2400" dirty="0">
                <a:latin typeface="Times" charset="0"/>
                <a:ea typeface="Times" charset="0"/>
                <a:cs typeface="Times" charset="0"/>
              </a:rPr>
              <a:t>, </a:t>
            </a:r>
            <a:r>
              <a:rPr lang="sr-Cyrl-CS" sz="2400" dirty="0">
                <a:latin typeface="Times" charset="0"/>
                <a:ea typeface="Times" charset="0"/>
                <a:cs typeface="Times" charset="0"/>
              </a:rPr>
              <a:t>поспаност</a:t>
            </a:r>
            <a:r>
              <a:rPr lang="sr-Latn-CS" sz="2400" dirty="0">
                <a:latin typeface="Times" charset="0"/>
                <a:ea typeface="Times" charset="0"/>
                <a:cs typeface="Times" charset="0"/>
              </a:rPr>
              <a:t>, </a:t>
            </a:r>
            <a:r>
              <a:rPr lang="sr-Cyrl-CS" sz="2400" dirty="0">
                <a:latin typeface="Times" charset="0"/>
                <a:ea typeface="Times" charset="0"/>
                <a:cs typeface="Times" charset="0"/>
              </a:rPr>
              <a:t>бол</a:t>
            </a:r>
            <a:r>
              <a:rPr lang="sr-Latn-CS" sz="2400" dirty="0">
                <a:latin typeface="Times" charset="0"/>
                <a:ea typeface="Times" charset="0"/>
                <a:cs typeface="Times" charset="0"/>
              </a:rPr>
              <a:t> </a:t>
            </a:r>
            <a:r>
              <a:rPr lang="sr-Cyrl-CS" sz="2400" dirty="0">
                <a:latin typeface="Times" charset="0"/>
                <a:ea typeface="Times" charset="0"/>
                <a:cs typeface="Times" charset="0"/>
              </a:rPr>
              <a:t>у</a:t>
            </a:r>
            <a:r>
              <a:rPr lang="sr-Latn-CS" sz="2400" dirty="0">
                <a:latin typeface="Times" charset="0"/>
                <a:ea typeface="Times" charset="0"/>
                <a:cs typeface="Times" charset="0"/>
              </a:rPr>
              <a:t> </a:t>
            </a:r>
            <a:r>
              <a:rPr lang="sr-Cyrl-CS" sz="2400" dirty="0">
                <a:latin typeface="Times" charset="0"/>
                <a:ea typeface="Times" charset="0"/>
                <a:cs typeface="Times" charset="0"/>
              </a:rPr>
              <a:t>мишићима</a:t>
            </a:r>
            <a:r>
              <a:rPr lang="sr-Latn-CS" sz="2400" dirty="0">
                <a:latin typeface="Times" charset="0"/>
                <a:ea typeface="Times" charset="0"/>
                <a:cs typeface="Times" charset="0"/>
              </a:rPr>
              <a:t> </a:t>
            </a:r>
            <a:r>
              <a:rPr lang="sr-Cyrl-CS" sz="2400" dirty="0">
                <a:latin typeface="Times" charset="0"/>
                <a:ea typeface="Times" charset="0"/>
                <a:cs typeface="Times" charset="0"/>
              </a:rPr>
              <a:t>и</a:t>
            </a:r>
            <a:r>
              <a:rPr lang="sr-Latn-CS" sz="2400" dirty="0">
                <a:latin typeface="Times" charset="0"/>
                <a:ea typeface="Times" charset="0"/>
                <a:cs typeface="Times" charset="0"/>
              </a:rPr>
              <a:t> </a:t>
            </a:r>
            <a:r>
              <a:rPr lang="sr-Cyrl-CS" sz="2400" dirty="0">
                <a:latin typeface="Times" charset="0"/>
                <a:ea typeface="Times" charset="0"/>
                <a:cs typeface="Times" charset="0"/>
              </a:rPr>
              <a:t>зглобовима</a:t>
            </a:r>
            <a:r>
              <a:rPr lang="sr-Latn-CS" sz="2400" dirty="0">
                <a:latin typeface="Times" charset="0"/>
                <a:ea typeface="Times" charset="0"/>
                <a:cs typeface="Times" charset="0"/>
              </a:rPr>
              <a:t>, </a:t>
            </a:r>
            <a:r>
              <a:rPr lang="sr-Cyrl-CS" sz="2400" dirty="0">
                <a:latin typeface="Times" charset="0"/>
                <a:ea typeface="Times" charset="0"/>
                <a:cs typeface="Times" charset="0"/>
              </a:rPr>
              <a:t>губитак</a:t>
            </a:r>
            <a:r>
              <a:rPr lang="sr-Latn-CS" sz="2400" dirty="0">
                <a:latin typeface="Times" charset="0"/>
                <a:ea typeface="Times" charset="0"/>
                <a:cs typeface="Times" charset="0"/>
              </a:rPr>
              <a:t> </a:t>
            </a:r>
            <a:r>
              <a:rPr lang="sr-Cyrl-CS" sz="2400" dirty="0">
                <a:latin typeface="Times" charset="0"/>
                <a:ea typeface="Times" charset="0"/>
                <a:cs typeface="Times" charset="0"/>
              </a:rPr>
              <a:t>тежине</a:t>
            </a:r>
            <a:r>
              <a:rPr lang="sr-Latn-CS" sz="2400" dirty="0">
                <a:latin typeface="Times" charset="0"/>
                <a:ea typeface="Times" charset="0"/>
                <a:cs typeface="Times" charset="0"/>
              </a:rPr>
              <a:t>, </a:t>
            </a:r>
            <a:r>
              <a:rPr lang="sr-Cyrl-CS" sz="2400" dirty="0">
                <a:latin typeface="Times" charset="0"/>
                <a:ea typeface="Times" charset="0"/>
                <a:cs typeface="Times" charset="0"/>
              </a:rPr>
              <a:t>астенија</a:t>
            </a:r>
            <a:r>
              <a:rPr lang="sr-Latn-CS" sz="2400" dirty="0">
                <a:latin typeface="Times" charset="0"/>
                <a:ea typeface="Times" charset="0"/>
                <a:cs typeface="Times" charset="0"/>
              </a:rPr>
              <a:t>, </a:t>
            </a:r>
            <a:r>
              <a:rPr lang="sr-Cyrl-CS" sz="2400" dirty="0">
                <a:latin typeface="Times" charset="0"/>
                <a:ea typeface="Times" charset="0"/>
                <a:cs typeface="Times" charset="0"/>
              </a:rPr>
              <a:t>бледило</a:t>
            </a:r>
            <a:r>
              <a:rPr lang="sr-Latn-CS" sz="2400" dirty="0">
                <a:latin typeface="Times" charset="0"/>
                <a:ea typeface="Times" charset="0"/>
                <a:cs typeface="Times" charset="0"/>
              </a:rPr>
              <a:t>, </a:t>
            </a:r>
            <a:r>
              <a:rPr lang="sr-Cyrl-CS" sz="2400" dirty="0">
                <a:latin typeface="Times" charset="0"/>
                <a:ea typeface="Times" charset="0"/>
                <a:cs typeface="Times" charset="0"/>
              </a:rPr>
              <a:t>знојење</a:t>
            </a:r>
            <a:endParaRPr lang="sr-Latn-CS" sz="2400" dirty="0">
              <a:latin typeface="Times" charset="0"/>
              <a:ea typeface="Times" charset="0"/>
              <a:cs typeface="Times" charset="0"/>
            </a:endParaRPr>
          </a:p>
          <a:p>
            <a:pPr>
              <a:defRPr/>
            </a:pPr>
            <a:r>
              <a:rPr lang="sr-Cyrl-CS" sz="2400" dirty="0" err="1">
                <a:latin typeface="Times" charset="0"/>
                <a:ea typeface="Times" charset="0"/>
                <a:cs typeface="Times" charset="0"/>
              </a:rPr>
              <a:t>Субфебрилне</a:t>
            </a:r>
            <a:r>
              <a:rPr lang="sr-Latn-CS" sz="2400" dirty="0">
                <a:latin typeface="Times" charset="0"/>
                <a:ea typeface="Times" charset="0"/>
                <a:cs typeface="Times" charset="0"/>
              </a:rPr>
              <a:t> </a:t>
            </a:r>
            <a:r>
              <a:rPr lang="sr-Cyrl-CS" sz="2400" dirty="0">
                <a:latin typeface="Times" charset="0"/>
                <a:ea typeface="Times" charset="0"/>
                <a:cs typeface="Times" charset="0"/>
              </a:rPr>
              <a:t>температуре</a:t>
            </a:r>
            <a:endParaRPr lang="sr-Latn-CS" sz="2400" dirty="0">
              <a:latin typeface="Times" charset="0"/>
              <a:ea typeface="Times" charset="0"/>
              <a:cs typeface="Times" charset="0"/>
            </a:endParaRPr>
          </a:p>
          <a:p>
            <a:pPr>
              <a:defRPr/>
            </a:pPr>
            <a:r>
              <a:rPr lang="sr-Cyrl-CS" sz="2400" dirty="0" err="1">
                <a:latin typeface="Times" charset="0"/>
                <a:ea typeface="Times" charset="0"/>
                <a:cs typeface="Times" charset="0"/>
              </a:rPr>
              <a:t>Спленомегалија</a:t>
            </a:r>
            <a:endParaRPr lang="sr-Latn-CS" sz="2400" dirty="0">
              <a:latin typeface="Times" charset="0"/>
              <a:ea typeface="Times" charset="0"/>
              <a:cs typeface="Times" charset="0"/>
            </a:endParaRPr>
          </a:p>
          <a:p>
            <a:pPr>
              <a:defRPr/>
            </a:pPr>
            <a:r>
              <a:rPr lang="sr-Cyrl-CS" sz="2400" dirty="0">
                <a:latin typeface="Times" charset="0"/>
                <a:ea typeface="Times" charset="0"/>
                <a:cs typeface="Times" charset="0"/>
              </a:rPr>
              <a:t>Шум</a:t>
            </a:r>
            <a:r>
              <a:rPr lang="sr-Latn-CS" sz="2400" dirty="0">
                <a:latin typeface="Times" charset="0"/>
                <a:ea typeface="Times" charset="0"/>
                <a:cs typeface="Times" charset="0"/>
              </a:rPr>
              <a:t> </a:t>
            </a:r>
            <a:r>
              <a:rPr lang="sr-Cyrl-CS" sz="2400" dirty="0">
                <a:latin typeface="Times" charset="0"/>
                <a:ea typeface="Times" charset="0"/>
                <a:cs typeface="Times" charset="0"/>
              </a:rPr>
              <a:t>на</a:t>
            </a:r>
            <a:r>
              <a:rPr lang="sr-Latn-CS" sz="2400" dirty="0">
                <a:latin typeface="Times" charset="0"/>
                <a:ea typeface="Times" charset="0"/>
                <a:cs typeface="Times" charset="0"/>
              </a:rPr>
              <a:t> </a:t>
            </a:r>
            <a:r>
              <a:rPr lang="sr-Cyrl-CS" sz="2400" dirty="0">
                <a:latin typeface="Times" charset="0"/>
                <a:ea typeface="Times" charset="0"/>
                <a:cs typeface="Times" charset="0"/>
              </a:rPr>
              <a:t>срцу</a:t>
            </a:r>
            <a:endParaRPr lang="sr-Latn-CS" sz="2400" dirty="0">
              <a:latin typeface="Times" charset="0"/>
              <a:ea typeface="Times" charset="0"/>
              <a:cs typeface="Times" charset="0"/>
            </a:endParaRPr>
          </a:p>
          <a:p>
            <a:pPr marL="0" indent="0">
              <a:buNone/>
            </a:pPr>
            <a:endParaRPr lang="en-US" dirty="0">
              <a:latin typeface="Times" charset="0"/>
              <a:ea typeface="Times" charset="0"/>
              <a:cs typeface="Times" charset="0"/>
            </a:endParaRPr>
          </a:p>
        </p:txBody>
      </p:sp>
    </p:spTree>
    <p:extLst>
      <p:ext uri="{BB962C8B-B14F-4D97-AF65-F5344CB8AC3E}">
        <p14:creationId xmlns:p14="http://schemas.microsoft.com/office/powerpoint/2010/main" val="51620697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530" name="Group 26"/>
          <p:cNvGraphicFramePr>
            <a:graphicFrameLocks noGrp="1"/>
          </p:cNvGraphicFramePr>
          <p:nvPr>
            <p:ph sz="half" idx="1"/>
            <p:extLst>
              <p:ext uri="{D42A27DB-BD31-4B8C-83A1-F6EECF244321}">
                <p14:modId xmlns:p14="http://schemas.microsoft.com/office/powerpoint/2010/main" val="1113086546"/>
              </p:ext>
            </p:extLst>
          </p:nvPr>
        </p:nvGraphicFramePr>
        <p:xfrm>
          <a:off x="0" y="943986"/>
          <a:ext cx="9144000" cy="5437342"/>
        </p:xfrm>
        <a:graphic>
          <a:graphicData uri="http://schemas.openxmlformats.org/drawingml/2006/table">
            <a:tbl>
              <a:tblPr/>
              <a:tblGrid>
                <a:gridCol w="3151188"/>
                <a:gridCol w="3005137"/>
                <a:gridCol w="2987675"/>
              </a:tblGrid>
              <a:tr h="822662">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Latn-CS" sz="20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Патоанатомски</a:t>
                      </a:r>
                      <a:r>
                        <a:rPr kumimoji="0" lang="sr-Latn-C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критеријуми  I</a:t>
                      </a:r>
                      <a:endParaRPr kumimoji="0" lang="en-U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Latn-CS" sz="20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Мајор</a:t>
                      </a:r>
                      <a:r>
                        <a:rPr kumimoji="0" lang="sr-Latn-C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a:t>
                      </a:r>
                      <a:r>
                        <a:rPr kumimoji="0" lang="sr-Latn-CS" sz="20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главни</a:t>
                      </a:r>
                      <a:r>
                        <a:rPr kumimoji="0" lang="sr-Latn-C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20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критеријуми</a:t>
                      </a:r>
                      <a:r>
                        <a:rPr kumimoji="0" lang="sr-Latn-C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II</a:t>
                      </a:r>
                      <a:endParaRPr kumimoji="0" lang="en-U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Latn-CS" sz="20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Минор</a:t>
                      </a:r>
                      <a:r>
                        <a:rPr kumimoji="0" lang="sr-Latn-C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a:t>
                      </a:r>
                      <a:r>
                        <a:rPr kumimoji="0" lang="sr-Latn-CS" sz="20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споредни</a:t>
                      </a:r>
                      <a:r>
                        <a:rPr kumimoji="0" lang="sr-Latn-C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a:t>
                      </a: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Latn-CS" sz="20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Критеријуми</a:t>
                      </a:r>
                      <a:r>
                        <a:rPr kumimoji="0" lang="sr-Latn-C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III</a:t>
                      </a:r>
                      <a:endParaRPr kumimoji="0" lang="en-U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7938">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Latn-C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Позитиван микробиолошки или </a:t>
                      </a:r>
                      <a:r>
                        <a:rPr kumimoji="0" lang="sr-Latn-CS" sz="20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патохистолошки</a:t>
                      </a:r>
                      <a:r>
                        <a:rPr kumimoji="0" lang="sr-Latn-C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налаз </a:t>
                      </a:r>
                      <a:r>
                        <a:rPr kumimoji="0" lang="sr-Latn-CS" sz="20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постмортем</a:t>
                      </a:r>
                      <a:r>
                        <a:rPr kumimoji="0" lang="sr-Latn-C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или након ОП</a:t>
                      </a:r>
                      <a:r>
                        <a:rPr kumimoji="0" lang="sr-Cyrl-C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(вегетације са </a:t>
                      </a:r>
                      <a:r>
                        <a:rPr kumimoji="0" lang="sr-Latn-CS" sz="20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валвуле</a:t>
                      </a:r>
                      <a:r>
                        <a:rPr kumimoji="0" lang="sr-Latn-C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фрагменти </a:t>
                      </a:r>
                      <a:r>
                        <a:rPr kumimoji="0" lang="sr-Latn-CS" sz="20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емболуса</a:t>
                      </a:r>
                      <a:r>
                        <a:rPr kumimoji="0" lang="sr-Latn-C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или садржај </a:t>
                      </a:r>
                      <a:r>
                        <a:rPr kumimoji="0" lang="sr-Latn-CS" sz="20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абцеса</a:t>
                      </a:r>
                      <a:r>
                        <a:rPr kumimoji="0" lang="sr-Latn-C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a:t>
                      </a:r>
                      <a:endParaRPr kumimoji="0" lang="en-U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Позитивна </a:t>
                      </a: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хемо</a:t>
                      </a:r>
                      <a:r>
                        <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-култура: 2 или више пута са истим </a:t>
                      </a: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миокроорганизмима</a:t>
                      </a:r>
                      <a:endPar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Перзистентна</a:t>
                      </a:r>
                      <a:r>
                        <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бактеријемија</a:t>
                      </a:r>
                      <a:r>
                        <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у две </a:t>
                      </a: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хемо</a:t>
                      </a:r>
                      <a:r>
                        <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-културе у 12х, или три и више за мање специфичне организме као </a:t>
                      </a: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С.ауреус</a:t>
                      </a:r>
                      <a:r>
                        <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или </a:t>
                      </a: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С.епидермидис</a:t>
                      </a:r>
                      <a:endPar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Видљиве вегетације или </a:t>
                      </a: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абцесне</a:t>
                      </a:r>
                      <a:r>
                        <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формације или нови </a:t>
                      </a:r>
                      <a:r>
                        <a:rPr kumimoji="0" lang="sr-Latn-CS" sz="1600" b="1" i="0" u="sng"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лик</a:t>
                      </a:r>
                      <a:r>
                        <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a:t>
                      </a: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дехисценција</a:t>
                      </a:r>
                      <a:r>
                        <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вештачке </a:t>
                      </a: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валвуле</a:t>
                      </a:r>
                      <a:endPar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Позитивна серологија за </a:t>
                      </a: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Coxiellu</a:t>
                      </a:r>
                      <a:r>
                        <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burnettii</a:t>
                      </a:r>
                      <a:r>
                        <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Bartonellu</a:t>
                      </a:r>
                      <a:r>
                        <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или </a:t>
                      </a: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Clammydia</a:t>
                      </a:r>
                      <a:r>
                        <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psittaci</a:t>
                      </a:r>
                      <a:endPar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Позитивни молекуларни есеји за специфичне </a:t>
                      </a:r>
                      <a:r>
                        <a:rPr kumimoji="0" lang="sr-Latn-CS" sz="16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бактеријске</a:t>
                      </a:r>
                      <a:r>
                        <a:rPr kumimoji="0" lang="sr-Latn-CS" sz="16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ДНА</a:t>
                      </a:r>
                      <a:endParaRPr kumimoji="0" lang="en-US" sz="1600" b="1" i="0" u="sng"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Предиспозиција</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за</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инфективни</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ендокардитис</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претходна</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валвуларна</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болест,вештачке</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валвуле</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централна</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венскалинија</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уназад</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6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месеци</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претходна</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реуматска</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грозница</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наркомани</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претходни</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ендокардитис</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урођене</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срчане</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мане</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имплантиран</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П.М.</a:t>
                      </a: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ТТ &gt; 38Ц</a:t>
                      </a: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Васкуларни</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феномени</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артеријска</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емболизација</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руптура</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миотичне</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анеуризме</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септички</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инфаркти</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плућа</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спленомегалија</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сплинтер</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хеморагије</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петехије</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и</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пурпуре</a:t>
                      </a:r>
                      <a:endPar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Имунолошки</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феномени</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гломерулонефритис</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Ротове</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тачке</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и</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Ослерови</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чворићи</a:t>
                      </a:r>
                      <a:endPar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MS Gothic" pitchFamily="49" charset="-128"/>
                          <a:cs typeface="Times New Roman" pitchFamily="18" charset="0"/>
                        </a:rPr>
                        <a:t>↑</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ЦРП </a:t>
                      </a:r>
                      <a:r>
                        <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a:t>
                      </a:r>
                      <a:endPar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Једна</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потитивна</a:t>
                      </a:r>
                      <a:r>
                        <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 </a:t>
                      </a:r>
                      <a:r>
                        <a:rPr kumimoji="0" lang="sr-Latn-CS" sz="14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хемо-култура</a:t>
                      </a:r>
                      <a:endParaRPr kumimoji="0" lang="sr-Latn-C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en-US" sz="1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endParaRP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 name="Title 1"/>
          <p:cNvSpPr>
            <a:spLocks noGrp="1"/>
          </p:cNvSpPr>
          <p:nvPr>
            <p:ph type="title"/>
          </p:nvPr>
        </p:nvSpPr>
        <p:spPr>
          <a:xfrm>
            <a:off x="457200" y="-29074"/>
            <a:ext cx="8229600" cy="1143000"/>
          </a:xfrm>
        </p:spPr>
        <p:txBody>
          <a:bodyPr/>
          <a:lstStyle/>
          <a:p>
            <a:r>
              <a:rPr lang="en-US" sz="3200" dirty="0" err="1" smtClean="0">
                <a:latin typeface="Times" charset="0"/>
                <a:ea typeface="Times" charset="0"/>
                <a:cs typeface="Times" charset="0"/>
              </a:rPr>
              <a:t>Критеријуми</a:t>
            </a:r>
            <a:r>
              <a:rPr lang="en-US" sz="3200" dirty="0" smtClean="0">
                <a:latin typeface="Times" charset="0"/>
                <a:ea typeface="Times" charset="0"/>
                <a:cs typeface="Times" charset="0"/>
              </a:rPr>
              <a:t> </a:t>
            </a:r>
            <a:r>
              <a:rPr lang="en-US" sz="3200" dirty="0" err="1" smtClean="0">
                <a:latin typeface="Times" charset="0"/>
                <a:ea typeface="Times" charset="0"/>
                <a:cs typeface="Times" charset="0"/>
              </a:rPr>
              <a:t>по</a:t>
            </a:r>
            <a:r>
              <a:rPr lang="en-US" sz="3200" dirty="0" smtClean="0">
                <a:latin typeface="Times" charset="0"/>
                <a:ea typeface="Times" charset="0"/>
                <a:cs typeface="Times" charset="0"/>
              </a:rPr>
              <a:t> </a:t>
            </a:r>
            <a:r>
              <a:rPr lang="en-US" sz="3200" dirty="0" err="1" smtClean="0">
                <a:latin typeface="Times" charset="0"/>
                <a:ea typeface="Times" charset="0"/>
                <a:cs typeface="Times" charset="0"/>
              </a:rPr>
              <a:t>Дјуку</a:t>
            </a:r>
            <a:endParaRPr lang="en-US" sz="3200" dirty="0">
              <a:latin typeface="Times" charset="0"/>
              <a:ea typeface="Times" charset="0"/>
              <a:cs typeface="Times" charset="0"/>
            </a:endParaRPr>
          </a:p>
        </p:txBody>
      </p:sp>
      <p:sp>
        <p:nvSpPr>
          <p:cNvPr id="3" name="TextBox 2"/>
          <p:cNvSpPr txBox="1"/>
          <p:nvPr/>
        </p:nvSpPr>
        <p:spPr>
          <a:xfrm>
            <a:off x="3347864" y="6411214"/>
            <a:ext cx="6480720" cy="646331"/>
          </a:xfrm>
          <a:prstGeom prst="rect">
            <a:avLst/>
          </a:prstGeom>
          <a:noFill/>
        </p:spPr>
        <p:txBody>
          <a:bodyPr wrap="square" rtlCol="0">
            <a:spAutoFit/>
          </a:bodyPr>
          <a:lstStyle/>
          <a:p>
            <a:r>
              <a:rPr lang="sr-Latn-CS" b="1" dirty="0">
                <a:latin typeface="Times" charset="0"/>
                <a:ea typeface="Times" charset="0"/>
                <a:cs typeface="Times" charset="0"/>
              </a:rPr>
              <a:t>I, 2xII, II +3xIII, 5xIII</a:t>
            </a:r>
            <a:r>
              <a:rPr lang="en-US" b="1" dirty="0">
                <a:latin typeface="Times" charset="0"/>
                <a:ea typeface="Times" charset="0"/>
                <a:cs typeface="Times" charset="0"/>
              </a:rPr>
              <a:t/>
            </a:r>
            <a:br>
              <a:rPr lang="en-US" b="1" dirty="0">
                <a:latin typeface="Times" charset="0"/>
                <a:ea typeface="Times" charset="0"/>
                <a:cs typeface="Times" charset="0"/>
              </a:rPr>
            </a:br>
            <a:endParaRPr lang="en-US" b="1" dirty="0">
              <a:latin typeface="Times" charset="0"/>
              <a:ea typeface="Times" charset="0"/>
              <a:cs typeface="Times"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4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836712"/>
            <a:ext cx="7543800" cy="785812"/>
          </a:xfrm>
        </p:spPr>
        <p:txBody>
          <a:bodyPr/>
          <a:lstStyle/>
          <a:p>
            <a:r>
              <a:rPr lang="sr-Cyrl-CS" smtClean="0">
                <a:latin typeface="Times New Roman" pitchFamily="18" charset="0"/>
                <a:cs typeface="Times New Roman" pitchFamily="18" charset="0"/>
              </a:rPr>
              <a:t>Етиологија</a:t>
            </a:r>
          </a:p>
        </p:txBody>
      </p:sp>
      <p:sp>
        <p:nvSpPr>
          <p:cNvPr id="12291" name="Rectangle 3"/>
          <p:cNvSpPr>
            <a:spLocks noGrp="1" noChangeArrowheads="1"/>
          </p:cNvSpPr>
          <p:nvPr>
            <p:ph idx="1"/>
          </p:nvPr>
        </p:nvSpPr>
        <p:spPr>
          <a:xfrm>
            <a:off x="457200" y="1622524"/>
            <a:ext cx="8229600" cy="5688013"/>
          </a:xfrm>
        </p:spPr>
        <p:txBody>
          <a:bodyPr/>
          <a:lstStyle/>
          <a:p>
            <a:pPr marL="0" indent="0">
              <a:lnSpc>
                <a:spcPct val="80000"/>
              </a:lnSpc>
              <a:buNone/>
            </a:pPr>
            <a:r>
              <a:rPr lang="sr-Latn-CS" sz="2000" dirty="0" err="1" smtClean="0">
                <a:latin typeface="Times New Roman" pitchFamily="18" charset="0"/>
                <a:cs typeface="Times New Roman" pitchFamily="18" charset="0"/>
              </a:rPr>
              <a:t>Најчешћи</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узрочници</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акутног</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перикардитиса</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су</a:t>
            </a:r>
            <a:r>
              <a:rPr lang="sr-Latn-CS" sz="2000" dirty="0" smtClean="0">
                <a:latin typeface="Times New Roman" pitchFamily="18" charset="0"/>
                <a:cs typeface="Times New Roman" pitchFamily="18" charset="0"/>
              </a:rPr>
              <a:t>:</a:t>
            </a:r>
          </a:p>
          <a:p>
            <a:pPr>
              <a:lnSpc>
                <a:spcPct val="80000"/>
              </a:lnSpc>
            </a:pPr>
            <a:r>
              <a:rPr lang="sr-Latn-CS" sz="2000" dirty="0" err="1" smtClean="0">
                <a:latin typeface="Times New Roman" pitchFamily="18" charset="0"/>
                <a:cs typeface="Times New Roman" pitchFamily="18" charset="0"/>
              </a:rPr>
              <a:t>Идиопатски</a:t>
            </a:r>
            <a:endParaRPr lang="sr-Latn-CS" sz="2000" dirty="0" smtClean="0">
              <a:latin typeface="Times New Roman" pitchFamily="18" charset="0"/>
              <a:cs typeface="Times New Roman" pitchFamily="18" charset="0"/>
            </a:endParaRPr>
          </a:p>
          <a:p>
            <a:pPr>
              <a:lnSpc>
                <a:spcPct val="80000"/>
              </a:lnSpc>
            </a:pPr>
            <a:r>
              <a:rPr lang="sr-Latn-CS" sz="2000" dirty="0" err="1" smtClean="0">
                <a:latin typeface="Times New Roman" pitchFamily="18" charset="0"/>
                <a:cs typeface="Times New Roman" pitchFamily="18" charset="0"/>
              </a:rPr>
              <a:t>Вирусни</a:t>
            </a:r>
            <a:r>
              <a:rPr lang="sr-Latn-CS" sz="2000" dirty="0" smtClean="0">
                <a:latin typeface="Times New Roman" pitchFamily="18" charset="0"/>
                <a:cs typeface="Times New Roman" pitchFamily="18" charset="0"/>
              </a:rPr>
              <a:t> </a:t>
            </a:r>
            <a:endParaRPr lang="sr-Latn-CS" sz="2000" dirty="0" smtClean="0">
              <a:latin typeface="Times New Roman" pitchFamily="18" charset="0"/>
              <a:cs typeface="Times New Roman" pitchFamily="18" charset="0"/>
            </a:endParaRPr>
          </a:p>
          <a:p>
            <a:pPr>
              <a:lnSpc>
                <a:spcPct val="80000"/>
              </a:lnSpc>
            </a:pPr>
            <a:r>
              <a:rPr lang="sr-Latn-CS" sz="2000" dirty="0" err="1" smtClean="0">
                <a:latin typeface="Times New Roman" pitchFamily="18" charset="0"/>
                <a:cs typeface="Times New Roman" pitchFamily="18" charset="0"/>
              </a:rPr>
              <a:t>Туберкулозни</a:t>
            </a:r>
            <a:endParaRPr lang="sr-Latn-CS" sz="2000" dirty="0" smtClean="0">
              <a:latin typeface="Times New Roman" pitchFamily="18" charset="0"/>
              <a:cs typeface="Times New Roman" pitchFamily="18" charset="0"/>
            </a:endParaRPr>
          </a:p>
          <a:p>
            <a:pPr>
              <a:lnSpc>
                <a:spcPct val="80000"/>
              </a:lnSpc>
            </a:pPr>
            <a:r>
              <a:rPr lang="sr-Latn-CS" sz="2000" dirty="0" err="1" smtClean="0">
                <a:latin typeface="Times New Roman" pitchFamily="18" charset="0"/>
                <a:cs typeface="Times New Roman" pitchFamily="18" charset="0"/>
              </a:rPr>
              <a:t>Бактеријски</a:t>
            </a:r>
            <a:endParaRPr lang="sr-Latn-CS" sz="2000" dirty="0" smtClean="0">
              <a:latin typeface="Times New Roman" pitchFamily="18" charset="0"/>
              <a:cs typeface="Times New Roman" pitchFamily="18" charset="0"/>
            </a:endParaRPr>
          </a:p>
          <a:p>
            <a:pPr>
              <a:lnSpc>
                <a:spcPct val="80000"/>
              </a:lnSpc>
            </a:pPr>
            <a:r>
              <a:rPr lang="sr-Latn-CS" sz="2000" dirty="0" err="1" smtClean="0">
                <a:latin typeface="Times New Roman" pitchFamily="18" charset="0"/>
                <a:cs typeface="Times New Roman" pitchFamily="18" charset="0"/>
              </a:rPr>
              <a:t>Гљивични</a:t>
            </a:r>
            <a:endParaRPr lang="sr-Latn-CS" sz="2000" dirty="0">
              <a:latin typeface="Times New Roman" pitchFamily="18" charset="0"/>
              <a:cs typeface="Times New Roman" pitchFamily="18" charset="0"/>
            </a:endParaRPr>
          </a:p>
          <a:p>
            <a:pPr>
              <a:lnSpc>
                <a:spcPct val="80000"/>
              </a:lnSpc>
            </a:pPr>
            <a:endParaRPr lang="sr-Latn-CS" sz="2000" dirty="0" smtClean="0">
              <a:latin typeface="Times New Roman" pitchFamily="18" charset="0"/>
              <a:cs typeface="Times New Roman" pitchFamily="18" charset="0"/>
            </a:endParaRPr>
          </a:p>
          <a:p>
            <a:pPr marL="0" indent="0">
              <a:lnSpc>
                <a:spcPct val="80000"/>
              </a:lnSpc>
              <a:buNone/>
            </a:pPr>
            <a:r>
              <a:rPr lang="sr-Latn-CS" sz="2000" dirty="0" err="1">
                <a:latin typeface="Times New Roman" pitchFamily="18" charset="0"/>
                <a:cs typeface="Times New Roman" pitchFamily="18" charset="0"/>
              </a:rPr>
              <a:t>Ређе</a:t>
            </a:r>
            <a:r>
              <a:rPr lang="sr-Latn-CS" sz="2000" dirty="0">
                <a:latin typeface="Times New Roman" pitchFamily="18" charset="0"/>
                <a:cs typeface="Times New Roman" pitchFamily="18" charset="0"/>
              </a:rPr>
              <a:t> </a:t>
            </a:r>
            <a:r>
              <a:rPr lang="sr-Latn-CS" sz="2000" dirty="0" err="1">
                <a:latin typeface="Times New Roman" pitchFamily="18" charset="0"/>
                <a:cs typeface="Times New Roman" pitchFamily="18" charset="0"/>
              </a:rPr>
              <a:t>настаје</a:t>
            </a:r>
            <a:r>
              <a:rPr lang="sr-Latn-CS" sz="2000" dirty="0">
                <a:latin typeface="Times New Roman" pitchFamily="18" charset="0"/>
                <a:cs typeface="Times New Roman" pitchFamily="18" charset="0"/>
              </a:rPr>
              <a:t> </a:t>
            </a:r>
            <a:r>
              <a:rPr lang="sr-Latn-CS" sz="2000" dirty="0" err="1">
                <a:latin typeface="Times New Roman" pitchFamily="18" charset="0"/>
                <a:cs typeface="Times New Roman" pitchFamily="18" charset="0"/>
              </a:rPr>
              <a:t>као</a:t>
            </a:r>
            <a:r>
              <a:rPr lang="sr-Latn-CS" sz="2000" dirty="0">
                <a:latin typeface="Times New Roman" pitchFamily="18" charset="0"/>
                <a:cs typeface="Times New Roman" pitchFamily="18" charset="0"/>
              </a:rPr>
              <a:t> </a:t>
            </a:r>
            <a:r>
              <a:rPr lang="sr-Latn-CS" sz="2000" dirty="0" err="1">
                <a:latin typeface="Times New Roman" pitchFamily="18" charset="0"/>
                <a:cs typeface="Times New Roman" pitchFamily="18" charset="0"/>
              </a:rPr>
              <a:t>последица</a:t>
            </a:r>
            <a:r>
              <a:rPr lang="sr-Latn-CS" sz="2000" dirty="0" smtClean="0">
                <a:latin typeface="Times New Roman" pitchFamily="18" charset="0"/>
                <a:cs typeface="Times New Roman" pitchFamily="18" charset="0"/>
              </a:rPr>
              <a:t>:</a:t>
            </a:r>
            <a:endParaRPr lang="sr-Latn-CS" sz="2000" dirty="0">
              <a:latin typeface="Times New Roman" pitchFamily="18" charset="0"/>
              <a:cs typeface="Times New Roman" pitchFamily="18" charset="0"/>
            </a:endParaRPr>
          </a:p>
          <a:p>
            <a:pPr>
              <a:lnSpc>
                <a:spcPct val="80000"/>
              </a:lnSpc>
            </a:pPr>
            <a:r>
              <a:rPr lang="sr-Latn-CS" sz="2000" dirty="0" err="1" smtClean="0">
                <a:latin typeface="Times New Roman" pitchFamily="18" charset="0"/>
                <a:cs typeface="Times New Roman" pitchFamily="18" charset="0"/>
              </a:rPr>
              <a:t>Акутног</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инфаркта</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миокарда</a:t>
            </a:r>
            <a:endParaRPr lang="sr-Latn-CS" sz="2000" dirty="0" smtClean="0">
              <a:latin typeface="Times New Roman" pitchFamily="18" charset="0"/>
              <a:cs typeface="Times New Roman" pitchFamily="18" charset="0"/>
            </a:endParaRPr>
          </a:p>
          <a:p>
            <a:pPr>
              <a:lnSpc>
                <a:spcPct val="80000"/>
              </a:lnSpc>
            </a:pPr>
            <a:r>
              <a:rPr lang="sr-Latn-CS" sz="2000" dirty="0" err="1" smtClean="0">
                <a:latin typeface="Times New Roman" pitchFamily="18" charset="0"/>
                <a:cs typeface="Times New Roman" pitchFamily="18" charset="0"/>
              </a:rPr>
              <a:t>Уремије</a:t>
            </a:r>
            <a:r>
              <a:rPr lang="sr-Latn-CS" sz="2000" dirty="0" smtClean="0">
                <a:latin typeface="Times New Roman" pitchFamily="18" charset="0"/>
                <a:cs typeface="Times New Roman" pitchFamily="18" charset="0"/>
              </a:rPr>
              <a:t> </a:t>
            </a:r>
          </a:p>
          <a:p>
            <a:pPr>
              <a:lnSpc>
                <a:spcPct val="80000"/>
              </a:lnSpc>
            </a:pPr>
            <a:r>
              <a:rPr lang="sr-Latn-CS" sz="2000" dirty="0" err="1" smtClean="0">
                <a:latin typeface="Times New Roman" pitchFamily="18" charset="0"/>
                <a:cs typeface="Times New Roman" pitchFamily="18" charset="0"/>
              </a:rPr>
              <a:t>Тумора</a:t>
            </a:r>
            <a:endParaRPr lang="sr-Latn-CS" sz="2000" dirty="0" smtClean="0">
              <a:latin typeface="Times New Roman" pitchFamily="18" charset="0"/>
              <a:cs typeface="Times New Roman" pitchFamily="18" charset="0"/>
            </a:endParaRPr>
          </a:p>
          <a:p>
            <a:pPr>
              <a:lnSpc>
                <a:spcPct val="80000"/>
              </a:lnSpc>
            </a:pPr>
            <a:r>
              <a:rPr lang="sr-Latn-CS" sz="2000" dirty="0" err="1" smtClean="0">
                <a:latin typeface="Times New Roman" pitchFamily="18" charset="0"/>
                <a:cs typeface="Times New Roman" pitchFamily="18" charset="0"/>
              </a:rPr>
              <a:t>Радијацијске</a:t>
            </a:r>
            <a:r>
              <a:rPr lang="sr-Latn-CS" sz="2000" dirty="0" smtClean="0">
                <a:latin typeface="Times New Roman" pitchFamily="18" charset="0"/>
                <a:cs typeface="Times New Roman" pitchFamily="18" charset="0"/>
              </a:rPr>
              <a:t> </a:t>
            </a:r>
            <a:r>
              <a:rPr lang="sr-Latn-CS" sz="2000" dirty="0" err="1" smtClean="0">
                <a:latin typeface="Times New Roman" pitchFamily="18" charset="0"/>
                <a:cs typeface="Times New Roman" pitchFamily="18" charset="0"/>
              </a:rPr>
              <a:t>повреде</a:t>
            </a:r>
            <a:endParaRPr lang="sr-Latn-CS" sz="2000" dirty="0" smtClean="0">
              <a:latin typeface="Times New Roman" pitchFamily="18" charset="0"/>
              <a:cs typeface="Times New Roman" pitchFamily="18" charset="0"/>
            </a:endParaRPr>
          </a:p>
          <a:p>
            <a:pPr>
              <a:lnSpc>
                <a:spcPct val="80000"/>
              </a:lnSpc>
            </a:pPr>
            <a:r>
              <a:rPr lang="sr-Latn-CS" sz="2000" dirty="0" err="1" smtClean="0">
                <a:latin typeface="Times New Roman" pitchFamily="18" charset="0"/>
                <a:cs typeface="Times New Roman" pitchFamily="18" charset="0"/>
              </a:rPr>
              <a:t>Медикаментни</a:t>
            </a:r>
            <a:endParaRPr lang="sr-Latn-CS" sz="2000" dirty="0">
              <a:latin typeface="Times New Roman" pitchFamily="18" charset="0"/>
              <a:cs typeface="Times New Roman" pitchFamily="18" charset="0"/>
            </a:endParaRPr>
          </a:p>
          <a:p>
            <a:pPr>
              <a:lnSpc>
                <a:spcPct val="80000"/>
              </a:lnSpc>
            </a:pPr>
            <a:r>
              <a:rPr lang="sr-Latn-CS" sz="2000" dirty="0" err="1" smtClean="0">
                <a:latin typeface="Times New Roman" pitchFamily="18" charset="0"/>
                <a:cs typeface="Times New Roman" pitchFamily="18" charset="0"/>
              </a:rPr>
              <a:t>Аутоимуни</a:t>
            </a:r>
            <a:endParaRPr lang="sr-Latn-CS" sz="2000" dirty="0" smtClean="0">
              <a:latin typeface="Times New Roman" pitchFamily="18" charset="0"/>
              <a:cs typeface="Times New Roman" pitchFamily="18" charset="0"/>
            </a:endParaRPr>
          </a:p>
          <a:p>
            <a:pPr>
              <a:lnSpc>
                <a:spcPct val="80000"/>
              </a:lnSpc>
            </a:pPr>
            <a:r>
              <a:rPr lang="mr-IN" sz="2000" dirty="0" smtClean="0">
                <a:latin typeface="Times New Roman" pitchFamily="18" charset="0"/>
                <a:cs typeface="Times New Roman" pitchFamily="18" charset="0"/>
              </a:rPr>
              <a:t>…………</a:t>
            </a:r>
            <a:r>
              <a:rPr lang="hr-HR" sz="2000" dirty="0" smtClean="0">
                <a:latin typeface="Times New Roman" pitchFamily="18" charset="0"/>
                <a:cs typeface="Times New Roman" pitchFamily="18" charset="0"/>
              </a:rPr>
              <a:t>..</a:t>
            </a:r>
            <a:endParaRPr lang="sr-Latn-CS" sz="20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140069435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rrowheads="1"/>
          </p:cNvSpPr>
          <p:nvPr>
            <p:ph type="title"/>
          </p:nvPr>
        </p:nvSpPr>
        <p:spPr>
          <a:xfrm>
            <a:off x="457200" y="274638"/>
            <a:ext cx="8229600" cy="561975"/>
          </a:xfrm>
        </p:spPr>
        <p:txBody>
          <a:bodyPr rtlCol="0">
            <a:normAutofit fontScale="90000"/>
          </a:bodyPr>
          <a:lstStyle/>
          <a:p>
            <a:pPr fontAlgn="auto">
              <a:spcAft>
                <a:spcPts val="0"/>
              </a:spcAft>
              <a:defRPr/>
            </a:pPr>
            <a:r>
              <a:rPr lang="sr-Latn-CS" sz="4000" smtClean="0">
                <a:latin typeface="Times New Roman" pitchFamily="18" charset="0"/>
                <a:cs typeface="Times New Roman" pitchFamily="18" charset="0"/>
              </a:rPr>
              <a:t>Дијагностика</a:t>
            </a:r>
            <a:endParaRPr lang="en-US" sz="4000" smtClean="0">
              <a:latin typeface="Times New Roman" pitchFamily="18" charset="0"/>
              <a:cs typeface="Times New Roman" pitchFamily="18" charset="0"/>
            </a:endParaRPr>
          </a:p>
        </p:txBody>
      </p:sp>
      <p:sp>
        <p:nvSpPr>
          <p:cNvPr id="21507" name="Rectangle 3"/>
          <p:cNvSpPr>
            <a:spLocks noGrp="1" noChangeArrowheads="1"/>
          </p:cNvSpPr>
          <p:nvPr>
            <p:ph idx="1"/>
          </p:nvPr>
        </p:nvSpPr>
        <p:spPr>
          <a:xfrm>
            <a:off x="0" y="1484784"/>
            <a:ext cx="9144000" cy="5805487"/>
          </a:xfrm>
        </p:spPr>
        <p:txBody>
          <a:bodyPr/>
          <a:lstStyle/>
          <a:p>
            <a:pPr>
              <a:lnSpc>
                <a:spcPct val="90000"/>
              </a:lnSpc>
            </a:pPr>
            <a:r>
              <a:rPr lang="sr-Latn-CS" sz="2400" dirty="0" err="1" smtClean="0">
                <a:latin typeface="Times New Roman" pitchFamily="18" charset="0"/>
                <a:cs typeface="Times New Roman" pitchFamily="18" charset="0"/>
              </a:rPr>
              <a:t>Три</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хемокултуре</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у</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размаку</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од</a:t>
            </a:r>
            <a:r>
              <a:rPr lang="sr-Latn-CS" sz="2400" dirty="0" smtClean="0">
                <a:latin typeface="Times New Roman" pitchFamily="18" charset="0"/>
                <a:cs typeface="Times New Roman" pitchFamily="18" charset="0"/>
              </a:rPr>
              <a:t> 1 </a:t>
            </a:r>
            <a:r>
              <a:rPr lang="sr-Latn-CS" sz="2400" dirty="0" err="1" smtClean="0">
                <a:latin typeface="Times New Roman" pitchFamily="18" charset="0"/>
                <a:cs typeface="Times New Roman" pitchFamily="18" charset="0"/>
              </a:rPr>
              <a:t>сата</a:t>
            </a:r>
            <a:endParaRPr lang="sr-Latn-CS" sz="2400" dirty="0" smtClean="0">
              <a:latin typeface="Times New Roman" pitchFamily="18" charset="0"/>
              <a:cs typeface="Times New Roman" pitchFamily="18" charset="0"/>
            </a:endParaRPr>
          </a:p>
          <a:p>
            <a:pPr>
              <a:lnSpc>
                <a:spcPct val="90000"/>
              </a:lnSpc>
            </a:pPr>
            <a:r>
              <a:rPr lang="sr-Latn-CS" sz="2400" dirty="0" smtClean="0">
                <a:latin typeface="Times New Roman" pitchFamily="18" charset="0"/>
                <a:cs typeface="Times New Roman" pitchFamily="18" charset="0"/>
              </a:rPr>
              <a:t>ККС</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анемија</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неутрофилија</a:t>
            </a:r>
            <a:r>
              <a:rPr lang="sr-Latn-CS" sz="2400" dirty="0" smtClean="0">
                <a:latin typeface="Times New Roman" pitchFamily="18" charset="0"/>
                <a:cs typeface="Times New Roman" pitchFamily="18" charset="0"/>
              </a:rPr>
              <a:t>, </a:t>
            </a:r>
            <a:r>
              <a:rPr lang="sr-Latn-CS" sz="2400" dirty="0" smtClean="0">
                <a:latin typeface="Times New Roman" pitchFamily="18" charset="0"/>
                <a:ea typeface="MS Gothic" pitchFamily="49" charset="-128"/>
                <a:cs typeface="Times New Roman" pitchFamily="18" charset="0"/>
              </a:rPr>
              <a:t>↑</a:t>
            </a:r>
            <a:r>
              <a:rPr lang="sr-Latn-CS" sz="2400" dirty="0" smtClean="0">
                <a:latin typeface="Times New Roman" pitchFamily="18" charset="0"/>
                <a:cs typeface="Times New Roman" pitchFamily="18" charset="0"/>
              </a:rPr>
              <a:t>SE.</a:t>
            </a:r>
          </a:p>
          <a:p>
            <a:pPr>
              <a:lnSpc>
                <a:spcPct val="90000"/>
              </a:lnSpc>
            </a:pPr>
            <a:r>
              <a:rPr lang="sr-Latn-CS" sz="2400" dirty="0" smtClean="0">
                <a:latin typeface="Times New Roman" pitchFamily="18" charset="0"/>
                <a:cs typeface="Times New Roman" pitchFamily="18" charset="0"/>
              </a:rPr>
              <a:t> </a:t>
            </a:r>
            <a:r>
              <a:rPr lang="sr-Latn-CS" sz="2400" dirty="0" smtClean="0">
                <a:latin typeface="Times New Roman" pitchFamily="18" charset="0"/>
                <a:ea typeface="MS Gothic" pitchFamily="49" charset="-128"/>
                <a:cs typeface="Times New Roman" pitchFamily="18" charset="0"/>
              </a:rPr>
              <a:t>↑</a:t>
            </a:r>
            <a:r>
              <a:rPr lang="sr-Latn-CS" sz="2400" dirty="0" smtClean="0">
                <a:latin typeface="Times New Roman" pitchFamily="18" charset="0"/>
                <a:cs typeface="Times New Roman" pitchFamily="18" charset="0"/>
              </a:rPr>
              <a:t> </a:t>
            </a:r>
            <a:r>
              <a:rPr lang="sr-Latn-CS" sz="2400" dirty="0" smtClean="0">
                <a:latin typeface="Times New Roman" pitchFamily="18" charset="0"/>
                <a:cs typeface="Times New Roman" pitchFamily="18" charset="0"/>
              </a:rPr>
              <a:t>CRP</a:t>
            </a:r>
            <a:endParaRPr lang="sr-Latn-CS" sz="2400" dirty="0" smtClean="0">
              <a:latin typeface="Times New Roman" pitchFamily="18" charset="0"/>
              <a:cs typeface="Times New Roman" pitchFamily="18" charset="0"/>
            </a:endParaRPr>
          </a:p>
          <a:p>
            <a:pPr>
              <a:lnSpc>
                <a:spcPct val="90000"/>
              </a:lnSpc>
            </a:pPr>
            <a:r>
              <a:rPr lang="sr-Latn-CS" sz="2400" dirty="0" err="1" smtClean="0">
                <a:latin typeface="Times New Roman" pitchFamily="18" charset="0"/>
                <a:cs typeface="Times New Roman" pitchFamily="18" charset="0"/>
              </a:rPr>
              <a:t>Микроспоски</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преглед</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урина</a:t>
            </a:r>
            <a:endParaRPr lang="sr-Latn-CS" sz="2400" dirty="0" smtClean="0">
              <a:latin typeface="Times New Roman" pitchFamily="18" charset="0"/>
              <a:cs typeface="Times New Roman" pitchFamily="18" charset="0"/>
            </a:endParaRPr>
          </a:p>
          <a:p>
            <a:pPr>
              <a:lnSpc>
                <a:spcPct val="90000"/>
              </a:lnSpc>
            </a:pPr>
            <a:r>
              <a:rPr lang="sr-Latn-CS" sz="2400" dirty="0" err="1" smtClean="0">
                <a:latin typeface="Times New Roman" pitchFamily="18" charset="0"/>
                <a:cs typeface="Times New Roman" pitchFamily="18" charset="0"/>
              </a:rPr>
              <a:t>Узорак</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сваке</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кожне</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лезије</a:t>
            </a:r>
            <a:r>
              <a:rPr lang="sr-Latn-CS" sz="2400" dirty="0" smtClean="0">
                <a:latin typeface="Times New Roman" pitchFamily="18" charset="0"/>
                <a:cs typeface="Times New Roman" pitchFamily="18" charset="0"/>
              </a:rPr>
              <a:t>.</a:t>
            </a:r>
          </a:p>
          <a:p>
            <a:pPr>
              <a:lnSpc>
                <a:spcPct val="90000"/>
              </a:lnSpc>
            </a:pPr>
            <a:r>
              <a:rPr lang="sr-Latn-CS" sz="2400" dirty="0" smtClean="0">
                <a:latin typeface="Times New Roman" pitchFamily="18" charset="0"/>
                <a:cs typeface="Times New Roman" pitchFamily="18" charset="0"/>
              </a:rPr>
              <a:t>РТГ</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свих</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зуба</a:t>
            </a:r>
            <a:endParaRPr lang="sr-Latn-CS" sz="2400" dirty="0" smtClean="0">
              <a:latin typeface="Times New Roman" pitchFamily="18" charset="0"/>
              <a:cs typeface="Times New Roman" pitchFamily="18" charset="0"/>
            </a:endParaRPr>
          </a:p>
          <a:p>
            <a:pPr>
              <a:lnSpc>
                <a:spcPct val="90000"/>
              </a:lnSpc>
            </a:pPr>
            <a:r>
              <a:rPr lang="sr-Latn-CS" sz="2400" dirty="0" smtClean="0">
                <a:latin typeface="Times New Roman" pitchFamily="18" charset="0"/>
                <a:cs typeface="Times New Roman" pitchFamily="18" charset="0"/>
              </a:rPr>
              <a:t>ЕКГ </a:t>
            </a:r>
            <a:r>
              <a:rPr lang="sr-Latn-CS" sz="2400" dirty="0" err="1" smtClean="0">
                <a:latin typeface="Times New Roman" pitchFamily="18" charset="0"/>
                <a:cs typeface="Times New Roman" pitchFamily="18" charset="0"/>
              </a:rPr>
              <a:t>и</a:t>
            </a:r>
            <a:r>
              <a:rPr lang="sr-Latn-CS" sz="2400" dirty="0" smtClean="0">
                <a:latin typeface="Times New Roman" pitchFamily="18" charset="0"/>
                <a:cs typeface="Times New Roman" pitchFamily="18" charset="0"/>
              </a:rPr>
              <a:t> </a:t>
            </a:r>
            <a:r>
              <a:rPr lang="sr-Latn-CS" sz="2400" dirty="0" smtClean="0">
                <a:latin typeface="Times New Roman" pitchFamily="18" charset="0"/>
                <a:cs typeface="Times New Roman" pitchFamily="18" charset="0"/>
              </a:rPr>
              <a:t>РТГ</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срца</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и</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плућа</a:t>
            </a:r>
            <a:endParaRPr lang="sr-Latn-CS" sz="2400" dirty="0" smtClean="0">
              <a:latin typeface="Times New Roman" pitchFamily="18" charset="0"/>
              <a:cs typeface="Times New Roman" pitchFamily="18" charset="0"/>
            </a:endParaRPr>
          </a:p>
          <a:p>
            <a:pPr>
              <a:lnSpc>
                <a:spcPct val="90000"/>
              </a:lnSpc>
            </a:pPr>
            <a:r>
              <a:rPr lang="sr-Latn-CS" sz="2400" dirty="0" err="1" smtClean="0">
                <a:latin typeface="Times New Roman" pitchFamily="18" charset="0"/>
                <a:cs typeface="Times New Roman" pitchFamily="18" charset="0"/>
              </a:rPr>
              <a:t>Бактеријска</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и</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гливична</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анализа</a:t>
            </a:r>
            <a:r>
              <a:rPr lang="sr-Latn-CS" sz="2400" dirty="0" smtClean="0">
                <a:latin typeface="Times New Roman" pitchFamily="18" charset="0"/>
                <a:cs typeface="Times New Roman" pitchFamily="18" charset="0"/>
              </a:rPr>
              <a:t> ДНК </a:t>
            </a:r>
            <a:r>
              <a:rPr lang="sr-Latn-CS" sz="2400" dirty="0" err="1" smtClean="0">
                <a:latin typeface="Times New Roman" pitchFamily="18" charset="0"/>
                <a:cs typeface="Times New Roman" pitchFamily="18" charset="0"/>
              </a:rPr>
              <a:t>где</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су</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културе</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негативне</a:t>
            </a:r>
            <a:endParaRPr lang="sr-Latn-CS" sz="2400" dirty="0" smtClean="0">
              <a:latin typeface="Times New Roman" pitchFamily="18" charset="0"/>
              <a:cs typeface="Times New Roman" pitchFamily="18" charset="0"/>
            </a:endParaRPr>
          </a:p>
          <a:p>
            <a:pPr>
              <a:lnSpc>
                <a:spcPct val="90000"/>
              </a:lnSpc>
            </a:pPr>
            <a:r>
              <a:rPr lang="sr-Latn-CS" sz="2400" dirty="0" smtClean="0">
                <a:latin typeface="Times New Roman" pitchFamily="18" charset="0"/>
                <a:cs typeface="Times New Roman" pitchFamily="18" charset="0"/>
              </a:rPr>
              <a:t>TТЕ </a:t>
            </a:r>
            <a:r>
              <a:rPr lang="sr-Latn-CS" sz="2400" dirty="0" err="1" smtClean="0">
                <a:latin typeface="Times New Roman" pitchFamily="18" charset="0"/>
                <a:cs typeface="Times New Roman" pitchFamily="18" charset="0"/>
              </a:rPr>
              <a:t>срца</a:t>
            </a:r>
            <a:r>
              <a:rPr lang="sr-Latn-CS" sz="2400" dirty="0" smtClean="0">
                <a:latin typeface="Times New Roman" pitchFamily="18" charset="0"/>
                <a:cs typeface="Times New Roman" pitchFamily="18" charset="0"/>
              </a:rPr>
              <a:t>/</a:t>
            </a:r>
            <a:r>
              <a:rPr lang="sr-Latn-CS" sz="2400" dirty="0" err="1" smtClean="0">
                <a:latin typeface="Times New Roman" pitchFamily="18" charset="0"/>
                <a:cs typeface="Times New Roman" pitchFamily="18" charset="0"/>
              </a:rPr>
              <a:t>недељно</a:t>
            </a:r>
            <a:r>
              <a:rPr lang="sr-Cyrl-CS" sz="2400" dirty="0" smtClean="0">
                <a:latin typeface="Times New Roman" pitchFamily="18" charset="0"/>
                <a:cs typeface="Times New Roman" pitchFamily="18" charset="0"/>
              </a:rPr>
              <a:t> </a:t>
            </a:r>
            <a:r>
              <a:rPr lang="sr-Latn-CS" sz="2400" dirty="0" smtClean="0">
                <a:latin typeface="Times New Roman" pitchFamily="18" charset="0"/>
                <a:cs typeface="Times New Roman" pitchFamily="18" charset="0"/>
              </a:rPr>
              <a:t>(</a:t>
            </a:r>
            <a:r>
              <a:rPr lang="sr-Latn-CS" sz="2400" dirty="0" err="1" smtClean="0">
                <a:latin typeface="Times New Roman" pitchFamily="18" charset="0"/>
                <a:cs typeface="Times New Roman" pitchFamily="18" charset="0"/>
              </a:rPr>
              <a:t>вегетације</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нису</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видљиве</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ако</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су</a:t>
            </a:r>
            <a:r>
              <a:rPr lang="sr-Latn-CS" sz="2400" dirty="0" smtClean="0">
                <a:latin typeface="Times New Roman" pitchFamily="18" charset="0"/>
                <a:cs typeface="Times New Roman" pitchFamily="18" charset="0"/>
              </a:rPr>
              <a:t> &lt; </a:t>
            </a:r>
            <a:r>
              <a:rPr lang="sr-Latn-CS" sz="2400" dirty="0" smtClean="0">
                <a:latin typeface="Times New Roman" pitchFamily="18" charset="0"/>
                <a:cs typeface="Times New Roman" pitchFamily="18" charset="0"/>
              </a:rPr>
              <a:t>2мм)</a:t>
            </a:r>
            <a:endParaRPr lang="sr-Latn-CS" sz="2400" dirty="0" smtClean="0">
              <a:latin typeface="Times New Roman" pitchFamily="18" charset="0"/>
              <a:cs typeface="Times New Roman" pitchFamily="18" charset="0"/>
            </a:endParaRPr>
          </a:p>
          <a:p>
            <a:pPr>
              <a:lnSpc>
                <a:spcPct val="90000"/>
              </a:lnSpc>
            </a:pPr>
            <a:r>
              <a:rPr lang="sr-Latn-CS" sz="2400" dirty="0" smtClean="0">
                <a:latin typeface="Times New Roman" pitchFamily="18" charset="0"/>
                <a:cs typeface="Times New Roman" pitchFamily="18" charset="0"/>
              </a:rPr>
              <a:t>ТЕЕ</a:t>
            </a:r>
            <a:endParaRPr lang="sr-Latn-CS" sz="24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err="1" smtClean="0">
                <a:latin typeface="Times" charset="0"/>
                <a:ea typeface="Times" charset="0"/>
                <a:cs typeface="Times" charset="0"/>
              </a:rPr>
              <a:t>Терапија</a:t>
            </a:r>
            <a:r>
              <a:rPr lang="en-US" sz="3600" dirty="0" smtClean="0">
                <a:latin typeface="Times" charset="0"/>
                <a:ea typeface="Times" charset="0"/>
                <a:cs typeface="Times" charset="0"/>
              </a:rPr>
              <a:t> ИЕ</a:t>
            </a:r>
            <a:endParaRPr lang="en-US" sz="3600" dirty="0">
              <a:latin typeface="Times" charset="0"/>
              <a:ea typeface="Times" charset="0"/>
              <a:cs typeface="Times" charset="0"/>
            </a:endParaRP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2261" t="11769" r="1066" b="19818"/>
          <a:stretch/>
        </p:blipFill>
        <p:spPr>
          <a:xfrm>
            <a:off x="344409" y="1417638"/>
            <a:ext cx="8536347" cy="4531642"/>
          </a:xfrm>
        </p:spPr>
      </p:pic>
    </p:spTree>
    <p:extLst>
      <p:ext uri="{BB962C8B-B14F-4D97-AF65-F5344CB8AC3E}">
        <p14:creationId xmlns:p14="http://schemas.microsoft.com/office/powerpoint/2010/main" val="60257359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rrowheads="1"/>
          </p:cNvSpPr>
          <p:nvPr>
            <p:ph type="title"/>
          </p:nvPr>
        </p:nvSpPr>
        <p:spPr>
          <a:xfrm>
            <a:off x="457200" y="274638"/>
            <a:ext cx="8229600" cy="706437"/>
          </a:xfrm>
        </p:spPr>
        <p:txBody>
          <a:bodyPr/>
          <a:lstStyle/>
          <a:p>
            <a:r>
              <a:rPr lang="sr-Latn-CS" sz="3600" smtClean="0">
                <a:latin typeface="Times New Roman" pitchFamily="18" charset="0"/>
                <a:cs typeface="Times New Roman" pitchFamily="18" charset="0"/>
              </a:rPr>
              <a:t>Посебни типови ендокардитиса</a:t>
            </a:r>
            <a:endParaRPr lang="en-US" sz="3600" smtClean="0">
              <a:latin typeface="Times New Roman" pitchFamily="18" charset="0"/>
              <a:cs typeface="Times New Roman" pitchFamily="18" charset="0"/>
            </a:endParaRPr>
          </a:p>
        </p:txBody>
      </p:sp>
      <p:sp>
        <p:nvSpPr>
          <p:cNvPr id="31747" name="Rectangle 3"/>
          <p:cNvSpPr>
            <a:spLocks noGrp="1" noChangeArrowheads="1"/>
          </p:cNvSpPr>
          <p:nvPr>
            <p:ph idx="1"/>
          </p:nvPr>
        </p:nvSpPr>
        <p:spPr>
          <a:xfrm>
            <a:off x="0" y="1125538"/>
            <a:ext cx="9144000" cy="5732462"/>
          </a:xfrm>
        </p:spPr>
        <p:txBody>
          <a:bodyPr/>
          <a:lstStyle/>
          <a:p>
            <a:pPr>
              <a:lnSpc>
                <a:spcPct val="80000"/>
              </a:lnSpc>
              <a:buFontTx/>
              <a:buChar char="-"/>
            </a:pPr>
            <a:r>
              <a:rPr lang="sr-Latn-CS" sz="2800" b="1" dirty="0" err="1" smtClean="0">
                <a:latin typeface="Times New Roman" pitchFamily="18" charset="0"/>
                <a:cs typeface="Times New Roman" pitchFamily="18" charset="0"/>
              </a:rPr>
              <a:t>Неинфективни</a:t>
            </a:r>
            <a:r>
              <a:rPr lang="sr-Latn-CS" sz="2800" b="1" dirty="0" smtClean="0">
                <a:latin typeface="Times New Roman" pitchFamily="18" charset="0"/>
                <a:cs typeface="Times New Roman" pitchFamily="18" charset="0"/>
              </a:rPr>
              <a:t> </a:t>
            </a:r>
            <a:r>
              <a:rPr lang="sr-Latn-CS" sz="2800" b="1" dirty="0" err="1" smtClean="0">
                <a:latin typeface="Times New Roman" pitchFamily="18" charset="0"/>
                <a:cs typeface="Times New Roman" pitchFamily="18" charset="0"/>
              </a:rPr>
              <a:t>тромботски</a:t>
            </a:r>
            <a:r>
              <a:rPr lang="sr-Latn-CS" sz="2800" b="1" dirty="0" smtClean="0">
                <a:latin typeface="Times New Roman" pitchFamily="18" charset="0"/>
                <a:cs typeface="Times New Roman" pitchFamily="18" charset="0"/>
              </a:rPr>
              <a:t> </a:t>
            </a:r>
            <a:r>
              <a:rPr lang="sr-Latn-CS" sz="2800" b="1" dirty="0" err="1" smtClean="0">
                <a:latin typeface="Times New Roman" pitchFamily="18" charset="0"/>
                <a:cs typeface="Times New Roman" pitchFamily="18" charset="0"/>
              </a:rPr>
              <a:t>ендокардитис</a:t>
            </a:r>
            <a:endParaRPr lang="sr-Latn-CS" sz="2800" b="1" dirty="0" smtClean="0">
              <a:latin typeface="Times New Roman" pitchFamily="18" charset="0"/>
              <a:cs typeface="Times New Roman" pitchFamily="18" charset="0"/>
            </a:endParaRPr>
          </a:p>
          <a:p>
            <a:pPr>
              <a:lnSpc>
                <a:spcPct val="80000"/>
              </a:lnSpc>
              <a:buFontTx/>
              <a:buChar char="-"/>
            </a:pPr>
            <a:endParaRPr lang="en-US" sz="2800" b="1" dirty="0" smtClean="0">
              <a:latin typeface="Times New Roman" pitchFamily="18" charset="0"/>
              <a:cs typeface="Times New Roman" pitchFamily="18" charset="0"/>
            </a:endParaRPr>
          </a:p>
          <a:p>
            <a:pPr>
              <a:lnSpc>
                <a:spcPct val="80000"/>
              </a:lnSpc>
              <a:buNone/>
            </a:pPr>
            <a:r>
              <a:rPr lang="sr-Latn-CS" sz="2800" dirty="0" smtClean="0">
                <a:latin typeface="Times New Roman" pitchFamily="18" charset="0"/>
                <a:cs typeface="Times New Roman" pitchFamily="18" charset="0"/>
              </a:rPr>
              <a:t>- </a:t>
            </a:r>
            <a:r>
              <a:rPr lang="sr-Latn-CS" sz="2800" b="1" dirty="0" err="1" smtClean="0">
                <a:latin typeface="Times New Roman" pitchFamily="18" charset="0"/>
                <a:cs typeface="Times New Roman" pitchFamily="18" charset="0"/>
              </a:rPr>
              <a:t>Libman-Sacks</a:t>
            </a:r>
            <a:r>
              <a:rPr lang="sr-Latn-CS" sz="2800" b="1" dirty="0" smtClean="0">
                <a:latin typeface="Times New Roman" pitchFamily="18" charset="0"/>
                <a:cs typeface="Times New Roman" pitchFamily="18" charset="0"/>
              </a:rPr>
              <a:t> </a:t>
            </a:r>
            <a:r>
              <a:rPr lang="sr-Latn-CS" sz="2800" b="1" dirty="0" err="1" smtClean="0">
                <a:latin typeface="Times New Roman" pitchFamily="18" charset="0"/>
                <a:cs typeface="Times New Roman" pitchFamily="18" charset="0"/>
              </a:rPr>
              <a:t>endokarditis</a:t>
            </a:r>
            <a:endParaRPr lang="sr-Latn-CS" sz="2800" b="1" dirty="0" smtClean="0">
              <a:latin typeface="Times New Roman" pitchFamily="18" charset="0"/>
              <a:cs typeface="Times New Roman" pitchFamily="18" charset="0"/>
            </a:endParaRPr>
          </a:p>
          <a:p>
            <a:pPr>
              <a:lnSpc>
                <a:spcPct val="80000"/>
              </a:lnSpc>
              <a:buFont typeface="Wingdings" pitchFamily="2" charset="2"/>
              <a:buNone/>
            </a:pPr>
            <a:r>
              <a:rPr lang="en-US" sz="2800" dirty="0" smtClean="0">
                <a:latin typeface="Times New Roman" pitchFamily="18" charset="0"/>
                <a:cs typeface="Times New Roman" pitchFamily="18" charset="0"/>
              </a:rPr>
              <a:t>    </a:t>
            </a:r>
            <a:r>
              <a:rPr lang="sr-Latn-CS" sz="2800" dirty="0" smtClean="0">
                <a:latin typeface="Times New Roman" pitchFamily="18" charset="0"/>
                <a:cs typeface="Times New Roman" pitchFamily="18" charset="0"/>
              </a:rPr>
              <a:t>Веруке </a:t>
            </a:r>
            <a:r>
              <a:rPr lang="sr-Latn-CS" sz="2800" dirty="0" err="1" smtClean="0">
                <a:latin typeface="Times New Roman" pitchFamily="18" charset="0"/>
                <a:cs typeface="Times New Roman" pitchFamily="18" charset="0"/>
              </a:rPr>
              <a:t>или</a:t>
            </a:r>
            <a:r>
              <a:rPr lang="sr-Latn-CS" sz="2800" dirty="0" smtClean="0">
                <a:latin typeface="Times New Roman" pitchFamily="18" charset="0"/>
                <a:cs typeface="Times New Roman" pitchFamily="18" charset="0"/>
              </a:rPr>
              <a:t> </a:t>
            </a:r>
            <a:r>
              <a:rPr lang="sr-Latn-CS" sz="2800" dirty="0" err="1" smtClean="0">
                <a:latin typeface="Times New Roman" pitchFamily="18" charset="0"/>
                <a:cs typeface="Times New Roman" pitchFamily="18" charset="0"/>
              </a:rPr>
              <a:t>вегетације</a:t>
            </a:r>
            <a:r>
              <a:rPr lang="sr-Latn-CS" sz="2800" dirty="0" smtClean="0">
                <a:latin typeface="Times New Roman" pitchFamily="18" charset="0"/>
                <a:cs typeface="Times New Roman" pitchFamily="18" charset="0"/>
              </a:rPr>
              <a:t> </a:t>
            </a:r>
            <a:r>
              <a:rPr lang="sr-Latn-CS" sz="2800" dirty="0" err="1" smtClean="0">
                <a:latin typeface="Times New Roman" pitchFamily="18" charset="0"/>
                <a:cs typeface="Times New Roman" pitchFamily="18" charset="0"/>
              </a:rPr>
              <a:t>на</a:t>
            </a:r>
            <a:r>
              <a:rPr lang="sr-Latn-CS" sz="2800" dirty="0" smtClean="0">
                <a:latin typeface="Times New Roman" pitchFamily="18" charset="0"/>
                <a:cs typeface="Times New Roman" pitchFamily="18" charset="0"/>
              </a:rPr>
              <a:t> </a:t>
            </a:r>
            <a:r>
              <a:rPr lang="sr-Latn-CS" sz="2800" dirty="0" err="1" smtClean="0">
                <a:latin typeface="Times New Roman" pitchFamily="18" charset="0"/>
                <a:cs typeface="Times New Roman" pitchFamily="18" charset="0"/>
              </a:rPr>
              <a:t>аортној</a:t>
            </a:r>
            <a:r>
              <a:rPr lang="sr-Latn-CS" sz="2800" dirty="0" smtClean="0">
                <a:latin typeface="Times New Roman" pitchFamily="18" charset="0"/>
                <a:cs typeface="Times New Roman" pitchFamily="18" charset="0"/>
              </a:rPr>
              <a:t> </a:t>
            </a:r>
            <a:r>
              <a:rPr lang="sr-Latn-CS" sz="2800" dirty="0" err="1" smtClean="0">
                <a:latin typeface="Times New Roman" pitchFamily="18" charset="0"/>
                <a:cs typeface="Times New Roman" pitchFamily="18" charset="0"/>
              </a:rPr>
              <a:t>или</a:t>
            </a:r>
            <a:r>
              <a:rPr lang="sr-Latn-CS" sz="2800" dirty="0" smtClean="0">
                <a:latin typeface="Times New Roman" pitchFamily="18" charset="0"/>
                <a:cs typeface="Times New Roman" pitchFamily="18" charset="0"/>
              </a:rPr>
              <a:t> </a:t>
            </a:r>
            <a:r>
              <a:rPr lang="sr-Latn-CS" sz="2800" dirty="0" err="1" smtClean="0">
                <a:latin typeface="Times New Roman" pitchFamily="18" charset="0"/>
                <a:cs typeface="Times New Roman" pitchFamily="18" charset="0"/>
              </a:rPr>
              <a:t>митралној</a:t>
            </a:r>
            <a:r>
              <a:rPr lang="sr-Latn-CS" sz="2800" dirty="0" smtClean="0">
                <a:latin typeface="Times New Roman" pitchFamily="18" charset="0"/>
                <a:cs typeface="Times New Roman" pitchFamily="18" charset="0"/>
              </a:rPr>
              <a:t> </a:t>
            </a:r>
            <a:r>
              <a:rPr lang="sr-Latn-CS" sz="2800" dirty="0" err="1" smtClean="0">
                <a:latin typeface="Times New Roman" pitchFamily="18" charset="0"/>
                <a:cs typeface="Times New Roman" pitchFamily="18" charset="0"/>
              </a:rPr>
              <a:t>валвули</a:t>
            </a:r>
            <a:r>
              <a:rPr lang="sr-Latn-CS" sz="2800" dirty="0" smtClean="0">
                <a:latin typeface="Times New Roman" pitchFamily="18" charset="0"/>
                <a:cs typeface="Times New Roman" pitchFamily="18" charset="0"/>
              </a:rPr>
              <a:t>, </a:t>
            </a:r>
            <a:r>
              <a:rPr lang="sr-Latn-CS" sz="2800" dirty="0" err="1" smtClean="0">
                <a:latin typeface="Times New Roman" pitchFamily="18" charset="0"/>
                <a:cs typeface="Times New Roman" pitchFamily="18" charset="0"/>
              </a:rPr>
              <a:t>хордама</a:t>
            </a:r>
            <a:r>
              <a:rPr lang="sr-Latn-CS" sz="2800" dirty="0" smtClean="0">
                <a:latin typeface="Times New Roman" pitchFamily="18" charset="0"/>
                <a:cs typeface="Times New Roman" pitchFamily="18" charset="0"/>
              </a:rPr>
              <a:t>,</a:t>
            </a:r>
            <a:r>
              <a:rPr lang="sr-Cyrl-CS" sz="2800" dirty="0" smtClean="0">
                <a:latin typeface="Times New Roman" pitchFamily="18" charset="0"/>
                <a:cs typeface="Times New Roman" pitchFamily="18" charset="0"/>
              </a:rPr>
              <a:t> </a:t>
            </a:r>
            <a:r>
              <a:rPr lang="sr-Latn-CS" sz="2800" dirty="0" err="1" smtClean="0">
                <a:latin typeface="Times New Roman" pitchFamily="18" charset="0"/>
                <a:cs typeface="Times New Roman" pitchFamily="18" charset="0"/>
              </a:rPr>
              <a:t>папиларним</a:t>
            </a:r>
            <a:r>
              <a:rPr lang="sr-Latn-CS" sz="2800" dirty="0" smtClean="0">
                <a:latin typeface="Times New Roman" pitchFamily="18" charset="0"/>
                <a:cs typeface="Times New Roman" pitchFamily="18" charset="0"/>
              </a:rPr>
              <a:t> </a:t>
            </a:r>
            <a:r>
              <a:rPr lang="sr-Latn-CS" sz="2800" dirty="0" err="1" smtClean="0">
                <a:latin typeface="Times New Roman" pitchFamily="18" charset="0"/>
                <a:cs typeface="Times New Roman" pitchFamily="18" charset="0"/>
              </a:rPr>
              <a:t>мишићима</a:t>
            </a:r>
            <a:r>
              <a:rPr lang="sr-Latn-CS" sz="2800" dirty="0" smtClean="0">
                <a:latin typeface="Times New Roman" pitchFamily="18" charset="0"/>
                <a:cs typeface="Times New Roman" pitchFamily="18" charset="0"/>
              </a:rPr>
              <a:t> </a:t>
            </a:r>
            <a:r>
              <a:rPr lang="sr-Latn-CS" sz="2800" dirty="0" err="1" smtClean="0">
                <a:latin typeface="Times New Roman" pitchFamily="18" charset="0"/>
                <a:cs typeface="Times New Roman" pitchFamily="18" charset="0"/>
              </a:rPr>
              <a:t>и</a:t>
            </a:r>
            <a:r>
              <a:rPr lang="sr-Latn-CS" sz="2800" dirty="0" smtClean="0">
                <a:latin typeface="Times New Roman" pitchFamily="18" charset="0"/>
                <a:cs typeface="Times New Roman" pitchFamily="18" charset="0"/>
              </a:rPr>
              <a:t> </a:t>
            </a:r>
            <a:r>
              <a:rPr lang="sr-Latn-CS" sz="2800" dirty="0" err="1" smtClean="0">
                <a:latin typeface="Times New Roman" pitchFamily="18" charset="0"/>
                <a:cs typeface="Times New Roman" pitchFamily="18" charset="0"/>
              </a:rPr>
              <a:t>вентрикуларном</a:t>
            </a:r>
            <a:r>
              <a:rPr lang="sr-Latn-CS" sz="2800" dirty="0" smtClean="0">
                <a:latin typeface="Times New Roman" pitchFamily="18" charset="0"/>
                <a:cs typeface="Times New Roman" pitchFamily="18" charset="0"/>
              </a:rPr>
              <a:t> </a:t>
            </a:r>
            <a:r>
              <a:rPr lang="sr-Latn-CS" sz="2800" dirty="0" err="1" smtClean="0">
                <a:latin typeface="Times New Roman" pitchFamily="18" charset="0"/>
                <a:cs typeface="Times New Roman" pitchFamily="18" charset="0"/>
              </a:rPr>
              <a:t>ендокардијуму</a:t>
            </a:r>
            <a:r>
              <a:rPr lang="sr-Latn-CS" sz="2800" dirty="0" smtClean="0">
                <a:latin typeface="Times New Roman" pitchFamily="18" charset="0"/>
                <a:cs typeface="Times New Roman" pitchFamily="18" charset="0"/>
              </a:rPr>
              <a:t>, </a:t>
            </a:r>
            <a:r>
              <a:rPr lang="sr-Latn-CS" sz="2800" dirty="0" err="1" smtClean="0">
                <a:latin typeface="Times New Roman" pitchFamily="18" charset="0"/>
                <a:cs typeface="Times New Roman" pitchFamily="18" charset="0"/>
              </a:rPr>
              <a:t>у</a:t>
            </a:r>
            <a:r>
              <a:rPr lang="sr-Latn-CS" sz="2800" dirty="0" smtClean="0">
                <a:latin typeface="Times New Roman" pitchFamily="18" charset="0"/>
                <a:cs typeface="Times New Roman" pitchFamily="18" charset="0"/>
              </a:rPr>
              <a:t> </a:t>
            </a:r>
            <a:r>
              <a:rPr lang="sr-Latn-CS" sz="2800" dirty="0" err="1" smtClean="0">
                <a:latin typeface="Times New Roman" pitchFamily="18" charset="0"/>
                <a:cs typeface="Times New Roman" pitchFamily="18" charset="0"/>
              </a:rPr>
              <a:t>оквиру</a:t>
            </a:r>
            <a:r>
              <a:rPr lang="sr-Latn-CS" sz="2800" dirty="0" smtClean="0">
                <a:latin typeface="Times New Roman" pitchFamily="18" charset="0"/>
                <a:cs typeface="Times New Roman" pitchFamily="18" charset="0"/>
              </a:rPr>
              <a:t> </a:t>
            </a:r>
            <a:r>
              <a:rPr lang="sr-Latn-CS" sz="2800" dirty="0" smtClean="0">
                <a:latin typeface="Times New Roman" pitchFamily="18" charset="0"/>
                <a:cs typeface="Times New Roman" pitchFamily="18" charset="0"/>
              </a:rPr>
              <a:t>СЛЕ </a:t>
            </a:r>
            <a:r>
              <a:rPr lang="sr-Latn-CS" sz="2800" dirty="0" err="1" smtClean="0">
                <a:latin typeface="Times New Roman" pitchFamily="18" charset="0"/>
                <a:cs typeface="Times New Roman" pitchFamily="18" charset="0"/>
              </a:rPr>
              <a:t>се</a:t>
            </a:r>
            <a:r>
              <a:rPr lang="sr-Latn-CS" sz="2800" dirty="0" smtClean="0">
                <a:latin typeface="Times New Roman" pitchFamily="18" charset="0"/>
                <a:cs typeface="Times New Roman" pitchFamily="18" charset="0"/>
              </a:rPr>
              <a:t> </a:t>
            </a:r>
            <a:r>
              <a:rPr lang="sr-Latn-CS" sz="2800" dirty="0" err="1" smtClean="0">
                <a:latin typeface="Times New Roman" pitchFamily="18" charset="0"/>
                <a:cs typeface="Times New Roman" pitchFamily="18" charset="0"/>
              </a:rPr>
              <a:t>јавља</a:t>
            </a:r>
            <a:r>
              <a:rPr lang="sr-Latn-CS" sz="2800" dirty="0" smtClean="0">
                <a:latin typeface="Times New Roman" pitchFamily="18" charset="0"/>
                <a:cs typeface="Times New Roman" pitchFamily="18" charset="0"/>
              </a:rPr>
              <a:t>. </a:t>
            </a:r>
            <a:endParaRPr lang="en-US" sz="28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z="3200" smtClean="0">
                <a:latin typeface="Times New Roman" pitchFamily="18" charset="0"/>
                <a:cs typeface="Times New Roman" pitchFamily="18" charset="0"/>
              </a:rPr>
              <a:t>Кардиолошка стања са високим ризиком од појаве инфективног ендокардитиса(ИЕ)</a:t>
            </a:r>
            <a:endParaRPr lang="sr-Cyrl-BA" sz="3200">
              <a:latin typeface="Times New Roman" pitchFamily="18" charset="0"/>
              <a:cs typeface="Times New Roman" pitchFamily="18" charset="0"/>
            </a:endParaRPr>
          </a:p>
        </p:txBody>
      </p:sp>
      <p:sp>
        <p:nvSpPr>
          <p:cNvPr id="3" name="Content Placeholder 2"/>
          <p:cNvSpPr>
            <a:spLocks noGrp="1"/>
          </p:cNvSpPr>
          <p:nvPr>
            <p:ph idx="1"/>
          </p:nvPr>
        </p:nvSpPr>
        <p:spPr>
          <a:xfrm>
            <a:off x="431304" y="2132856"/>
            <a:ext cx="8229600" cy="4525963"/>
          </a:xfrm>
        </p:spPr>
        <p:txBody>
          <a:bodyPr/>
          <a:lstStyle/>
          <a:p>
            <a:pPr marL="0" indent="0">
              <a:buNone/>
            </a:pPr>
            <a:r>
              <a:rPr lang="x-none" sz="2400" dirty="0" smtClean="0">
                <a:latin typeface="Times New Roman" pitchFamily="18" charset="0"/>
                <a:cs typeface="Times New Roman" pitchFamily="18" charset="0"/>
              </a:rPr>
              <a:t>Антибиотска профилакса је </a:t>
            </a:r>
            <a:r>
              <a:rPr lang="x-none" sz="2400" b="1" dirty="0" smtClean="0">
                <a:latin typeface="Times New Roman" pitchFamily="18" charset="0"/>
                <a:cs typeface="Times New Roman" pitchFamily="18" charset="0"/>
              </a:rPr>
              <a:t>препоручена</a:t>
            </a:r>
            <a:r>
              <a:rPr lang="hr-HR" sz="2400" dirty="0" smtClean="0">
                <a:latin typeface="Times New Roman" pitchFamily="18" charset="0"/>
                <a:cs typeface="Times New Roman" pitchFamily="18" charset="0"/>
              </a:rPr>
              <a:t>:</a:t>
            </a:r>
          </a:p>
          <a:p>
            <a:pPr marL="0" indent="0">
              <a:buNone/>
            </a:pPr>
            <a:endParaRPr lang="x-none" sz="2400" dirty="0" smtClean="0">
              <a:latin typeface="Times New Roman" pitchFamily="18" charset="0"/>
              <a:cs typeface="Times New Roman" pitchFamily="18" charset="0"/>
            </a:endParaRPr>
          </a:p>
          <a:p>
            <a:pPr>
              <a:buNone/>
            </a:pPr>
            <a:r>
              <a:rPr lang="x-none" sz="2400" dirty="0" smtClean="0">
                <a:latin typeface="Times New Roman" pitchFamily="18" charset="0"/>
                <a:cs typeface="Times New Roman" pitchFamily="18" charset="0"/>
              </a:rPr>
              <a:t>  -пацијенти са </a:t>
            </a:r>
            <a:r>
              <a:rPr lang="x-none" sz="2400" b="1" dirty="0" smtClean="0">
                <a:latin typeface="Times New Roman" pitchFamily="18" charset="0"/>
                <a:cs typeface="Times New Roman" pitchFamily="18" charset="0"/>
              </a:rPr>
              <a:t>вештачком валвулом </a:t>
            </a:r>
            <a:r>
              <a:rPr lang="x-none" sz="2400" dirty="0" smtClean="0">
                <a:latin typeface="Times New Roman" pitchFamily="18" charset="0"/>
                <a:cs typeface="Times New Roman" pitchFamily="18" charset="0"/>
              </a:rPr>
              <a:t>или било којим вештачким материјалом приликом реконструкције валвуле,</a:t>
            </a:r>
          </a:p>
          <a:p>
            <a:pPr>
              <a:buNone/>
            </a:pPr>
            <a:r>
              <a:rPr lang="x-none" sz="2400" dirty="0" smtClean="0">
                <a:latin typeface="Times New Roman" pitchFamily="18" charset="0"/>
                <a:cs typeface="Times New Roman" pitchFamily="18" charset="0"/>
              </a:rPr>
              <a:t>  -пацијенти са </a:t>
            </a:r>
            <a:r>
              <a:rPr lang="x-none" sz="2400" b="1" dirty="0" smtClean="0">
                <a:latin typeface="Times New Roman" pitchFamily="18" charset="0"/>
                <a:cs typeface="Times New Roman" pitchFamily="18" charset="0"/>
              </a:rPr>
              <a:t>претходним </a:t>
            </a:r>
            <a:r>
              <a:rPr lang="x-none" sz="2400" b="1" dirty="0" smtClean="0">
                <a:latin typeface="Times New Roman" pitchFamily="18" charset="0"/>
                <a:cs typeface="Times New Roman" pitchFamily="18" charset="0"/>
              </a:rPr>
              <a:t>ИЕ</a:t>
            </a:r>
            <a:endParaRPr lang="x-none" sz="2400" b="1" dirty="0" smtClean="0">
              <a:latin typeface="Times New Roman" pitchFamily="18" charset="0"/>
              <a:cs typeface="Times New Roman" pitchFamily="18" charset="0"/>
            </a:endParaRPr>
          </a:p>
          <a:p>
            <a:pPr>
              <a:buNone/>
            </a:pPr>
            <a:r>
              <a:rPr lang="x-none" sz="2400" dirty="0" smtClean="0">
                <a:latin typeface="Times New Roman" pitchFamily="18" charset="0"/>
                <a:cs typeface="Times New Roman" pitchFamily="18" charset="0"/>
              </a:rPr>
              <a:t>  - пацијенти са </a:t>
            </a:r>
            <a:r>
              <a:rPr lang="x-none" sz="2400" b="1" dirty="0" smtClean="0">
                <a:latin typeface="Times New Roman" pitchFamily="18" charset="0"/>
                <a:cs typeface="Times New Roman" pitchFamily="18" charset="0"/>
              </a:rPr>
              <a:t>урођеним срчаним </a:t>
            </a:r>
            <a:r>
              <a:rPr lang="x-none" sz="2400" b="1" dirty="0" smtClean="0">
                <a:latin typeface="Times New Roman" pitchFamily="18" charset="0"/>
                <a:cs typeface="Times New Roman" pitchFamily="18" charset="0"/>
              </a:rPr>
              <a:t>манама</a:t>
            </a:r>
            <a:endParaRPr lang="sr-Cyrl-BA" sz="24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z="3600" dirty="0" smtClean="0">
                <a:latin typeface="Times New Roman" pitchFamily="18" charset="0"/>
                <a:cs typeface="Times New Roman" pitchFamily="18" charset="0"/>
              </a:rPr>
              <a:t>Стоматолошке интервенције са високим ризиком од ИЕ</a:t>
            </a:r>
            <a:endParaRPr lang="sr-Cyrl-BA" sz="3600"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marL="0" indent="0">
              <a:buNone/>
            </a:pPr>
            <a:r>
              <a:rPr lang="hr-HR" sz="2400" dirty="0" err="1" smtClean="0">
                <a:latin typeface="Times New Roman" pitchFamily="18" charset="0"/>
                <a:cs typeface="Times New Roman" pitchFamily="18" charset="0"/>
              </a:rPr>
              <a:t>м</a:t>
            </a:r>
            <a:r>
              <a:rPr lang="x-none" sz="2400" dirty="0" smtClean="0">
                <a:latin typeface="Times New Roman" pitchFamily="18" charset="0"/>
                <a:cs typeface="Times New Roman" pitchFamily="18" charset="0"/>
              </a:rPr>
              <a:t>анипулациј</a:t>
            </a:r>
            <a:r>
              <a:rPr lang="hr-HR" sz="2400" dirty="0" err="1" smtClean="0">
                <a:latin typeface="Times New Roman" pitchFamily="18" charset="0"/>
                <a:cs typeface="Times New Roman" pitchFamily="18" charset="0"/>
              </a:rPr>
              <a:t>а</a:t>
            </a:r>
            <a:r>
              <a:rPr lang="x-none" sz="2400" dirty="0" smtClean="0">
                <a:latin typeface="Times New Roman" pitchFamily="18" charset="0"/>
                <a:cs typeface="Times New Roman" pitchFamily="18" charset="0"/>
              </a:rPr>
              <a:t> </a:t>
            </a:r>
            <a:r>
              <a:rPr lang="x-none" sz="2400" dirty="0" smtClean="0">
                <a:latin typeface="Times New Roman" pitchFamily="18" charset="0"/>
                <a:cs typeface="Times New Roman" pitchFamily="18" charset="0"/>
              </a:rPr>
              <a:t>са гингивама и периапикалним регионом зуба и/или перфорацијом букалне слузокоже</a:t>
            </a:r>
            <a:endParaRPr lang="sr-Cyrl-BA"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x-none" sz="3200" dirty="0" smtClean="0">
                <a:latin typeface="Times New Roman" pitchFamily="18" charset="0"/>
                <a:cs typeface="Times New Roman" pitchFamily="18" charset="0"/>
              </a:rPr>
              <a:t>Антибиотска профилакса </a:t>
            </a:r>
            <a:r>
              <a:rPr lang="x-none" sz="3200" b="1" dirty="0" smtClean="0">
                <a:latin typeface="Times New Roman" pitchFamily="18" charset="0"/>
                <a:cs typeface="Times New Roman" pitchFamily="18" charset="0"/>
              </a:rPr>
              <a:t>није препоручена </a:t>
            </a:r>
            <a:r>
              <a:rPr lang="x-none" sz="3200" dirty="0" smtClean="0">
                <a:latin typeface="Times New Roman" pitchFamily="18" charset="0"/>
                <a:cs typeface="Times New Roman" pitchFamily="18" charset="0"/>
              </a:rPr>
              <a:t>код</a:t>
            </a:r>
            <a:r>
              <a:rPr lang="hr-HR" sz="3200" dirty="0" smtClean="0">
                <a:latin typeface="Times New Roman" pitchFamily="18" charset="0"/>
                <a:cs typeface="Times New Roman" pitchFamily="18" charset="0"/>
              </a:rPr>
              <a:t> </a:t>
            </a:r>
            <a:r>
              <a:rPr lang="hr-HR" sz="3200" dirty="0" err="1" smtClean="0">
                <a:latin typeface="Times New Roman" pitchFamily="18" charset="0"/>
                <a:cs typeface="Times New Roman" pitchFamily="18" charset="0"/>
              </a:rPr>
              <a:t>дијагностичких</a:t>
            </a:r>
            <a:r>
              <a:rPr lang="hr-HR" sz="3200" dirty="0" smtClean="0">
                <a:latin typeface="Times New Roman" pitchFamily="18" charset="0"/>
                <a:cs typeface="Times New Roman" pitchFamily="18" charset="0"/>
              </a:rPr>
              <a:t> </a:t>
            </a:r>
            <a:r>
              <a:rPr lang="hr-HR" sz="3200" dirty="0" err="1" smtClean="0">
                <a:latin typeface="Times New Roman" pitchFamily="18" charset="0"/>
                <a:cs typeface="Times New Roman" pitchFamily="18" charset="0"/>
              </a:rPr>
              <a:t>процедура</a:t>
            </a:r>
            <a:r>
              <a:rPr lang="hr-HR" sz="3200" dirty="0" smtClean="0">
                <a:latin typeface="Times New Roman" pitchFamily="18" charset="0"/>
                <a:cs typeface="Times New Roman" pitchFamily="18" charset="0"/>
              </a:rPr>
              <a:t>: </a:t>
            </a:r>
            <a:endParaRPr lang="sr-Cyrl-BA" sz="3200" dirty="0">
              <a:latin typeface="Times New Roman" pitchFamily="18" charset="0"/>
              <a:cs typeface="Times New Roman" pitchFamily="18" charset="0"/>
            </a:endParaRPr>
          </a:p>
        </p:txBody>
      </p:sp>
      <p:sp>
        <p:nvSpPr>
          <p:cNvPr id="3" name="Content Placeholder 2"/>
          <p:cNvSpPr>
            <a:spLocks noGrp="1"/>
          </p:cNvSpPr>
          <p:nvPr>
            <p:ph idx="1"/>
          </p:nvPr>
        </p:nvSpPr>
        <p:spPr>
          <a:xfrm>
            <a:off x="457200" y="1772816"/>
            <a:ext cx="8229600" cy="4525963"/>
          </a:xfrm>
        </p:spPr>
        <p:txBody>
          <a:bodyPr/>
          <a:lstStyle/>
          <a:p>
            <a:r>
              <a:rPr lang="x-none" sz="2400" dirty="0" smtClean="0">
                <a:latin typeface="Times New Roman" pitchFamily="18" charset="0"/>
                <a:cs typeface="Times New Roman" pitchFamily="18" charset="0"/>
              </a:rPr>
              <a:t>Бронхоскопије, ларингоскопије, </a:t>
            </a:r>
            <a:r>
              <a:rPr lang="x-none" sz="2400" dirty="0" smtClean="0">
                <a:latin typeface="Times New Roman" pitchFamily="18" charset="0"/>
                <a:cs typeface="Times New Roman" pitchFamily="18" charset="0"/>
              </a:rPr>
              <a:t>ендотрахеалне </a:t>
            </a:r>
            <a:r>
              <a:rPr lang="x-none" sz="2400" dirty="0" smtClean="0">
                <a:latin typeface="Times New Roman" pitchFamily="18" charset="0"/>
                <a:cs typeface="Times New Roman" pitchFamily="18" charset="0"/>
              </a:rPr>
              <a:t>интубације.</a:t>
            </a:r>
          </a:p>
          <a:p>
            <a:r>
              <a:rPr lang="x-none" sz="2400" dirty="0" smtClean="0">
                <a:latin typeface="Times New Roman" pitchFamily="18" charset="0"/>
                <a:cs typeface="Times New Roman" pitchFamily="18" charset="0"/>
              </a:rPr>
              <a:t>Гастроскопије, колоноскопије, </a:t>
            </a:r>
            <a:r>
              <a:rPr lang="x-none" sz="2400" dirty="0" smtClean="0">
                <a:latin typeface="Times New Roman" pitchFamily="18" charset="0"/>
                <a:cs typeface="Times New Roman" pitchFamily="18" charset="0"/>
              </a:rPr>
              <a:t>цистоскопиј</a:t>
            </a:r>
            <a:r>
              <a:rPr lang="hr-HR" sz="2400" dirty="0" err="1" smtClean="0">
                <a:latin typeface="Times New Roman" pitchFamily="18" charset="0"/>
                <a:cs typeface="Times New Roman" pitchFamily="18" charset="0"/>
              </a:rPr>
              <a:t>е</a:t>
            </a:r>
            <a:r>
              <a:rPr lang="hr-HR" sz="2400" dirty="0" smtClean="0">
                <a:latin typeface="Times New Roman" pitchFamily="18" charset="0"/>
                <a:cs typeface="Times New Roman" pitchFamily="18" charset="0"/>
              </a:rPr>
              <a:t>, ТЕЕ</a:t>
            </a:r>
            <a:r>
              <a:rPr lang="mr-IN" sz="2400" dirty="0" smtClean="0">
                <a:latin typeface="Times New Roman" pitchFamily="18" charset="0"/>
                <a:cs typeface="Times New Roman" pitchFamily="18" charset="0"/>
              </a:rPr>
              <a:t>…</a:t>
            </a:r>
            <a:endParaRPr lang="x-none" sz="2400" dirty="0" smtClean="0">
              <a:latin typeface="Times New Roman" pitchFamily="18" charset="0"/>
              <a:cs typeface="Times New Roman" pitchFamily="18" charset="0"/>
            </a:endParaRPr>
          </a:p>
          <a:p>
            <a:r>
              <a:rPr lang="x-none" sz="2400" dirty="0" smtClean="0">
                <a:latin typeface="Times New Roman" pitchFamily="18" charset="0"/>
                <a:cs typeface="Times New Roman" pitchFamily="18" charset="0"/>
              </a:rPr>
              <a:t>Интервенција на кожи или меким ткивима.</a:t>
            </a:r>
          </a:p>
          <a:p>
            <a:endParaRPr lang="x-none" dirty="0" smtClean="0"/>
          </a:p>
          <a:p>
            <a:endParaRPr lang="sr-Cyrl-BA"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err="1" smtClean="0">
                <a:latin typeface="Times New Roman" pitchFamily="18" charset="0"/>
                <a:cs typeface="Times New Roman" pitchFamily="18" charset="0"/>
              </a:rPr>
              <a:t>Превенција</a:t>
            </a:r>
            <a:r>
              <a:rPr lang="hr-HR" dirty="0" smtClean="0">
                <a:latin typeface="Times New Roman" pitchFamily="18" charset="0"/>
                <a:cs typeface="Times New Roman" pitchFamily="18" charset="0"/>
              </a:rPr>
              <a:t> </a:t>
            </a:r>
            <a:r>
              <a:rPr lang="x-none" dirty="0" smtClean="0">
                <a:latin typeface="Times New Roman" pitchFamily="18" charset="0"/>
                <a:cs typeface="Times New Roman" pitchFamily="18" charset="0"/>
              </a:rPr>
              <a:t>ИЕ</a:t>
            </a:r>
            <a:endParaRPr lang="sr-Cyrl-BA" dirty="0">
              <a:latin typeface="Times New Roman" pitchFamily="18" charset="0"/>
              <a:cs typeface="Times New Roman" pitchFamily="18" charset="0"/>
            </a:endParaRPr>
          </a:p>
        </p:txBody>
      </p:sp>
      <p:sp>
        <p:nvSpPr>
          <p:cNvPr id="3" name="Content Placeholder 2"/>
          <p:cNvSpPr>
            <a:spLocks noGrp="1"/>
          </p:cNvSpPr>
          <p:nvPr>
            <p:ph idx="1"/>
          </p:nvPr>
        </p:nvSpPr>
        <p:spPr>
          <a:xfrm>
            <a:off x="142844" y="1428736"/>
            <a:ext cx="8858312" cy="4697427"/>
          </a:xfrm>
        </p:spPr>
        <p:txBody>
          <a:bodyPr/>
          <a:lstStyle/>
          <a:p>
            <a:endParaRPr lang="x-none" sz="1600" dirty="0" smtClean="0"/>
          </a:p>
          <a:p>
            <a:pPr marL="0" indent="0">
              <a:buNone/>
            </a:pPr>
            <a:r>
              <a:rPr lang="x-none" sz="2400" dirty="0" smtClean="0">
                <a:latin typeface="Times New Roman" pitchFamily="18" charset="0"/>
                <a:cs typeface="Times New Roman" pitchFamily="18" charset="0"/>
              </a:rPr>
              <a:t>Стање                </a:t>
            </a:r>
            <a:r>
              <a:rPr lang="en-US" sz="2400" dirty="0" smtClean="0">
                <a:latin typeface="Times New Roman" pitchFamily="18" charset="0"/>
                <a:cs typeface="Times New Roman" pitchFamily="18" charset="0"/>
              </a:rPr>
              <a:t>       </a:t>
            </a:r>
            <a:r>
              <a:rPr lang="x-none" sz="2400" dirty="0" smtClean="0">
                <a:latin typeface="Times New Roman" pitchFamily="18" charset="0"/>
                <a:cs typeface="Times New Roman" pitchFamily="18" charset="0"/>
              </a:rPr>
              <a:t> Антибиотик         </a:t>
            </a:r>
            <a:r>
              <a:rPr lang="x-none" sz="2400" dirty="0" smtClean="0">
                <a:latin typeface="Times New Roman" pitchFamily="18" charset="0"/>
                <a:cs typeface="Times New Roman" pitchFamily="18" charset="0"/>
              </a:rPr>
              <a:t>одрасли    </a:t>
            </a:r>
            <a:r>
              <a:rPr lang="hr-HR" sz="2400" dirty="0" smtClean="0">
                <a:latin typeface="Times New Roman" pitchFamily="18" charset="0"/>
                <a:cs typeface="Times New Roman" pitchFamily="18" charset="0"/>
              </a:rPr>
              <a:t>          </a:t>
            </a:r>
            <a:r>
              <a:rPr lang="x-none" sz="2400" dirty="0" smtClean="0">
                <a:latin typeface="Times New Roman" pitchFamily="18" charset="0"/>
                <a:cs typeface="Times New Roman" pitchFamily="18" charset="0"/>
              </a:rPr>
              <a:t>деца</a:t>
            </a:r>
            <a:endParaRPr lang="en-US" sz="2400" dirty="0" smtClean="0">
              <a:latin typeface="Times New Roman" pitchFamily="18" charset="0"/>
              <a:cs typeface="Times New Roman" pitchFamily="18" charset="0"/>
            </a:endParaRPr>
          </a:p>
          <a:p>
            <a:pPr marL="0" indent="0">
              <a:buNone/>
            </a:pPr>
            <a:r>
              <a:rPr lang="en-US" sz="2400" dirty="0" smtClean="0"/>
              <a:t>                                   </a:t>
            </a:r>
            <a:r>
              <a:rPr lang="x-none" sz="2400" dirty="0" smtClean="0"/>
              <a:t>  </a:t>
            </a:r>
            <a:endParaRPr lang="en-US" sz="2400" dirty="0" smtClean="0"/>
          </a:p>
          <a:p>
            <a:pPr marL="0" indent="0">
              <a:buNone/>
            </a:pPr>
            <a:r>
              <a:rPr lang="en-US" sz="2400" dirty="0" smtClean="0"/>
              <a:t>   </a:t>
            </a:r>
            <a:r>
              <a:rPr lang="x-none" sz="2400" dirty="0" smtClean="0"/>
              <a:t>           </a:t>
            </a:r>
          </a:p>
          <a:p>
            <a:pPr marL="0" indent="0">
              <a:buNone/>
            </a:pPr>
            <a:r>
              <a:rPr lang="x-none" sz="2000" dirty="0" smtClean="0">
                <a:latin typeface="Times New Roman" pitchFamily="18" charset="0"/>
                <a:cs typeface="Times New Roman" pitchFamily="18" charset="0"/>
              </a:rPr>
              <a:t>Без познате алергије    Amoxicillin/ampicillin   2gr p.o./iv.       50mg/kg p.o./iv.</a:t>
            </a:r>
          </a:p>
          <a:p>
            <a:pPr marL="0" indent="0">
              <a:buNone/>
            </a:pPr>
            <a:endParaRPr lang="x-none" sz="2000" dirty="0" smtClean="0">
              <a:latin typeface="Times New Roman" pitchFamily="18" charset="0"/>
              <a:cs typeface="Times New Roman" pitchFamily="18" charset="0"/>
            </a:endParaRPr>
          </a:p>
          <a:p>
            <a:pPr marL="0" indent="0">
              <a:buNone/>
            </a:pPr>
            <a:r>
              <a:rPr lang="x-none" sz="2000" dirty="0" smtClean="0">
                <a:latin typeface="Times New Roman" pitchFamily="18" charset="0"/>
                <a:cs typeface="Times New Roman" pitchFamily="18" charset="0"/>
              </a:rPr>
              <a:t>Алергија на </a:t>
            </a:r>
            <a:r>
              <a:rPr lang="en-US" sz="2000" dirty="0" smtClean="0">
                <a:latin typeface="Times New Roman" pitchFamily="18" charset="0"/>
                <a:cs typeface="Times New Roman" pitchFamily="18" charset="0"/>
              </a:rPr>
              <a:t>penicillin</a:t>
            </a:r>
            <a:endParaRPr lang="x-none" sz="2000" dirty="0" smtClean="0">
              <a:latin typeface="Times New Roman" pitchFamily="18" charset="0"/>
              <a:cs typeface="Times New Roman" pitchFamily="18" charset="0"/>
            </a:endParaRPr>
          </a:p>
          <a:p>
            <a:pPr marL="0" indent="0">
              <a:buNone/>
            </a:pPr>
            <a:r>
              <a:rPr lang="x-none" sz="2000" dirty="0" smtClean="0">
                <a:latin typeface="Times New Roman" pitchFamily="18" charset="0"/>
                <a:cs typeface="Times New Roman" pitchFamily="18" charset="0"/>
              </a:rPr>
              <a:t>           или ampicillin            Clindamycin               600mg p.o./iv.    20mg/kg p.o./iv</a:t>
            </a:r>
          </a:p>
          <a:p>
            <a:pPr>
              <a:buNone/>
            </a:pPr>
            <a:endParaRPr lang="x-none" sz="2000" dirty="0" smtClean="0">
              <a:latin typeface="Times New Roman" pitchFamily="18" charset="0"/>
              <a:cs typeface="Times New Roman" pitchFamily="18" charset="0"/>
            </a:endParaRPr>
          </a:p>
          <a:p>
            <a:pPr>
              <a:buNone/>
            </a:pPr>
            <a:r>
              <a:rPr lang="x-none" sz="2000" dirty="0" smtClean="0">
                <a:latin typeface="Times New Roman" pitchFamily="18" charset="0"/>
                <a:cs typeface="Times New Roman" pitchFamily="18" charset="0"/>
              </a:rPr>
              <a:t>    </a:t>
            </a:r>
            <a:r>
              <a:rPr lang="x-none" sz="2000" b="1" dirty="0" smtClean="0">
                <a:latin typeface="Times New Roman" pitchFamily="18" charset="0"/>
                <a:cs typeface="Times New Roman" pitchFamily="18" charset="0"/>
              </a:rPr>
              <a:t>Ординирати </a:t>
            </a:r>
            <a:r>
              <a:rPr lang="x-none" sz="2000" b="1" dirty="0" smtClean="0">
                <a:latin typeface="Times New Roman" pitchFamily="18" charset="0"/>
                <a:cs typeface="Times New Roman" pitchFamily="18" charset="0"/>
              </a:rPr>
              <a:t>дозу </a:t>
            </a:r>
            <a:r>
              <a:rPr lang="x-none" sz="2000" b="1" dirty="0" smtClean="0">
                <a:latin typeface="Times New Roman" pitchFamily="18" charset="0"/>
                <a:cs typeface="Times New Roman" pitchFamily="18" charset="0"/>
              </a:rPr>
              <a:t>30-60 мин пре </a:t>
            </a:r>
            <a:r>
              <a:rPr lang="hr-HR" sz="2000" b="1" dirty="0" err="1" smtClean="0">
                <a:latin typeface="Times New Roman" pitchFamily="18" charset="0"/>
                <a:cs typeface="Times New Roman" pitchFamily="18" charset="0"/>
              </a:rPr>
              <a:t>планиране</a:t>
            </a:r>
            <a:r>
              <a:rPr lang="hr-HR" sz="2000" b="1" dirty="0" smtClean="0">
                <a:latin typeface="Times New Roman" pitchFamily="18" charset="0"/>
                <a:cs typeface="Times New Roman" pitchFamily="18" charset="0"/>
              </a:rPr>
              <a:t> </a:t>
            </a:r>
            <a:r>
              <a:rPr lang="x-none" sz="2000" b="1" dirty="0" smtClean="0">
                <a:latin typeface="Times New Roman" pitchFamily="18" charset="0"/>
                <a:cs typeface="Times New Roman" pitchFamily="18" charset="0"/>
              </a:rPr>
              <a:t>интервнције</a:t>
            </a:r>
            <a:r>
              <a:rPr lang="x-none" sz="2000" b="1" dirty="0" smtClean="0">
                <a:latin typeface="Times New Roman" pitchFamily="18" charset="0"/>
                <a:cs typeface="Times New Roman" pitchFamily="18" charset="0"/>
              </a:rPr>
              <a:t>.</a:t>
            </a:r>
          </a:p>
          <a:p>
            <a:endParaRPr lang="x-none" sz="1400" dirty="0" smtClean="0"/>
          </a:p>
          <a:p>
            <a:endParaRPr lang="sr-Cyrl-BA" sz="14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801858" y="836712"/>
            <a:ext cx="7543800" cy="858837"/>
          </a:xfrm>
        </p:spPr>
        <p:txBody>
          <a:bodyPr/>
          <a:lstStyle/>
          <a:p>
            <a:r>
              <a:rPr lang="en-US" sz="3200" dirty="0" err="1" smtClean="0">
                <a:latin typeface="Times New Roman" pitchFamily="18" charset="0"/>
                <a:cs typeface="Times New Roman" pitchFamily="18" charset="0"/>
              </a:rPr>
              <a:t>Клини</a:t>
            </a:r>
            <a:r>
              <a:rPr lang="sr-Latn-CS" sz="3200" dirty="0" err="1" smtClean="0">
                <a:latin typeface="Times New Roman" pitchFamily="18" charset="0"/>
                <a:cs typeface="Times New Roman" pitchFamily="18" charset="0"/>
              </a:rPr>
              <a:t>ч</a:t>
            </a:r>
            <a:r>
              <a:rPr lang="en-US" sz="3200" dirty="0" err="1" smtClean="0">
                <a:latin typeface="Times New Roman" pitchFamily="18" charset="0"/>
                <a:cs typeface="Times New Roman" pitchFamily="18" charset="0"/>
              </a:rPr>
              <a:t>ка</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слика</a:t>
            </a:r>
            <a:endParaRPr lang="en-US" sz="3200" dirty="0" smtClean="0">
              <a:latin typeface="Times New Roman" pitchFamily="18" charset="0"/>
              <a:cs typeface="Times New Roman" pitchFamily="18" charset="0"/>
            </a:endParaRPr>
          </a:p>
        </p:txBody>
      </p:sp>
      <p:sp>
        <p:nvSpPr>
          <p:cNvPr id="13315" name="Rectangle 3"/>
          <p:cNvSpPr>
            <a:spLocks noGrp="1" noChangeArrowheads="1"/>
          </p:cNvSpPr>
          <p:nvPr>
            <p:ph idx="1"/>
          </p:nvPr>
        </p:nvSpPr>
        <p:spPr>
          <a:xfrm>
            <a:off x="458958" y="980728"/>
            <a:ext cx="8229600" cy="6456385"/>
          </a:xfrm>
        </p:spPr>
        <p:txBody>
          <a:bodyPr/>
          <a:lstStyle/>
          <a:p>
            <a:pPr>
              <a:lnSpc>
                <a:spcPct val="80000"/>
              </a:lnSpc>
            </a:pPr>
            <a:endParaRPr lang="sr-Latn-CS" sz="2000" dirty="0" smtClean="0">
              <a:latin typeface="Comic Sans MS" pitchFamily="66" charset="0"/>
            </a:endParaRPr>
          </a:p>
          <a:p>
            <a:pPr>
              <a:lnSpc>
                <a:spcPct val="80000"/>
              </a:lnSpc>
            </a:pPr>
            <a:endParaRPr lang="sr-Latn-CS" sz="2000" dirty="0" smtClean="0">
              <a:latin typeface="Comic Sans MS" pitchFamily="66" charset="0"/>
            </a:endParaRPr>
          </a:p>
          <a:p>
            <a:pPr>
              <a:lnSpc>
                <a:spcPct val="80000"/>
              </a:lnSpc>
            </a:pPr>
            <a:r>
              <a:rPr lang="sr-Latn-CS" sz="2400" b="1" dirty="0" err="1" smtClean="0">
                <a:latin typeface="Times New Roman" pitchFamily="18" charset="0"/>
                <a:cs typeface="Times New Roman" pitchFamily="18" charset="0"/>
              </a:rPr>
              <a:t>Продромална</a:t>
            </a:r>
            <a:r>
              <a:rPr lang="sr-Latn-CS" sz="2400" b="1" dirty="0" smtClean="0">
                <a:latin typeface="Times New Roman" pitchFamily="18" charset="0"/>
                <a:cs typeface="Times New Roman" pitchFamily="18" charset="0"/>
              </a:rPr>
              <a:t> </a:t>
            </a:r>
            <a:r>
              <a:rPr lang="sr-Latn-CS" sz="2400" b="1" dirty="0" err="1" smtClean="0">
                <a:latin typeface="Times New Roman" pitchFamily="18" charset="0"/>
                <a:cs typeface="Times New Roman" pitchFamily="18" charset="0"/>
              </a:rPr>
              <a:t>фаза</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малаксалост,фебрилност,миалгија,анорексија,одинофагија,слабост</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бледило</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губитак</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у</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тежини</a:t>
            </a:r>
            <a:endParaRPr lang="sr-Latn-CS" sz="2400" dirty="0" smtClean="0">
              <a:latin typeface="Times New Roman" pitchFamily="18" charset="0"/>
              <a:cs typeface="Times New Roman" pitchFamily="18" charset="0"/>
            </a:endParaRPr>
          </a:p>
          <a:p>
            <a:pPr>
              <a:lnSpc>
                <a:spcPct val="80000"/>
              </a:lnSpc>
            </a:pPr>
            <a:endParaRPr lang="sr-Latn-CS" sz="2400" dirty="0" smtClean="0">
              <a:latin typeface="Times New Roman" pitchFamily="18" charset="0"/>
              <a:cs typeface="Times New Roman" pitchFamily="18" charset="0"/>
            </a:endParaRPr>
          </a:p>
          <a:p>
            <a:pPr>
              <a:lnSpc>
                <a:spcPct val="80000"/>
              </a:lnSpc>
            </a:pPr>
            <a:r>
              <a:rPr lang="sr-Latn-CS" sz="2400" b="1" dirty="0" err="1" smtClean="0">
                <a:latin typeface="Times New Roman" pitchFamily="18" charset="0"/>
                <a:cs typeface="Times New Roman" pitchFamily="18" charset="0"/>
              </a:rPr>
              <a:t>Перикардни</a:t>
            </a:r>
            <a:r>
              <a:rPr lang="sr-Latn-CS" sz="2400" b="1" dirty="0" smtClean="0">
                <a:latin typeface="Times New Roman" pitchFamily="18" charset="0"/>
                <a:cs typeface="Times New Roman" pitchFamily="18" charset="0"/>
              </a:rPr>
              <a:t> </a:t>
            </a:r>
            <a:r>
              <a:rPr lang="sr-Latn-CS" sz="2400" b="1" dirty="0" err="1" smtClean="0">
                <a:latin typeface="Times New Roman" pitchFamily="18" charset="0"/>
                <a:cs typeface="Times New Roman" pitchFamily="18" charset="0"/>
              </a:rPr>
              <a:t>бол</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локализован</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ретростернално</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појачава</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се</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у</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седећем</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положају</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и</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при</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дубоком</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удаху</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а</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смањује</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се</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у</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с</a:t>
            </a:r>
            <a:r>
              <a:rPr lang="en-US" sz="2400" dirty="0" err="1" smtClean="0">
                <a:latin typeface="Times New Roman" pitchFamily="18" charset="0"/>
                <a:cs typeface="Times New Roman" pitchFamily="18" charset="0"/>
              </a:rPr>
              <a:t>тојећем</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ставу</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и</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нагињањем</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напред</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Није</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везан</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за</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физичку</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активност</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и</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праћен</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је</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често</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диспнеом</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ретко</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кашљем</a:t>
            </a:r>
            <a:r>
              <a:rPr lang="sr-Latn-CS" sz="2400" dirty="0" smtClean="0">
                <a:latin typeface="Times New Roman" pitchFamily="18" charset="0"/>
                <a:cs typeface="Times New Roman" pitchFamily="18" charset="0"/>
              </a:rPr>
              <a:t>.</a:t>
            </a:r>
          </a:p>
          <a:p>
            <a:pPr>
              <a:lnSpc>
                <a:spcPct val="80000"/>
              </a:lnSpc>
            </a:pPr>
            <a:endParaRPr lang="sr-Latn-CS" sz="2400" dirty="0">
              <a:latin typeface="Times New Roman" pitchFamily="18" charset="0"/>
              <a:cs typeface="Times New Roman" pitchFamily="18" charset="0"/>
            </a:endParaRPr>
          </a:p>
          <a:p>
            <a:pPr>
              <a:lnSpc>
                <a:spcPct val="80000"/>
              </a:lnSpc>
            </a:pPr>
            <a:r>
              <a:rPr lang="sr-Latn-CS" sz="2400" b="1" dirty="0" err="1" smtClean="0">
                <a:latin typeface="Times New Roman" pitchFamily="18" charset="0"/>
                <a:cs typeface="Times New Roman" pitchFamily="18" charset="0"/>
              </a:rPr>
              <a:t>Перикардно</a:t>
            </a:r>
            <a:r>
              <a:rPr lang="sr-Latn-CS" sz="2400" b="1" dirty="0" smtClean="0">
                <a:latin typeface="Times New Roman" pitchFamily="18" charset="0"/>
                <a:cs typeface="Times New Roman" pitchFamily="18" charset="0"/>
              </a:rPr>
              <a:t> </a:t>
            </a:r>
            <a:r>
              <a:rPr lang="sr-Latn-CS" sz="2400" b="1" dirty="0" err="1" smtClean="0">
                <a:latin typeface="Times New Roman" pitchFamily="18" charset="0"/>
                <a:cs typeface="Times New Roman" pitchFamily="18" charset="0"/>
              </a:rPr>
              <a:t>трење</a:t>
            </a:r>
            <a:r>
              <a:rPr lang="sr-Latn-CS" sz="2400" b="1"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је</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аускултаторни</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знак</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уз</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доњи</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део</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леве</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ивице</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стернума</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Представља</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тон</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високе</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фреквенце”гажење</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по</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сувом</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снегу</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јавља</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се</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код</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око</a:t>
            </a:r>
            <a:r>
              <a:rPr lang="sr-Latn-CS" sz="2400" dirty="0" smtClean="0">
                <a:latin typeface="Times New Roman" pitchFamily="18" charset="0"/>
                <a:cs typeface="Times New Roman" pitchFamily="18" charset="0"/>
              </a:rPr>
              <a:t> 30% </a:t>
            </a:r>
            <a:r>
              <a:rPr lang="sr-Latn-CS" sz="2400" dirty="0" err="1" smtClean="0">
                <a:latin typeface="Times New Roman" pitchFamily="18" charset="0"/>
                <a:cs typeface="Times New Roman" pitchFamily="18" charset="0"/>
              </a:rPr>
              <a:t>пацијената</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са</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акутним</a:t>
            </a:r>
            <a:r>
              <a:rPr lang="sr-Latn-CS" sz="2400" dirty="0" smtClean="0">
                <a:latin typeface="Times New Roman" pitchFamily="18" charset="0"/>
                <a:cs typeface="Times New Roman" pitchFamily="18" charset="0"/>
              </a:rPr>
              <a:t> </a:t>
            </a:r>
            <a:r>
              <a:rPr lang="sr-Latn-CS" sz="2400" dirty="0" err="1" smtClean="0">
                <a:latin typeface="Times New Roman" pitchFamily="18" charset="0"/>
                <a:cs typeface="Times New Roman" pitchFamily="18" charset="0"/>
              </a:rPr>
              <a:t>перикардитисом</a:t>
            </a:r>
            <a:r>
              <a:rPr lang="sr-Latn-CS" sz="2400" dirty="0" smtClean="0">
                <a:latin typeface="Times New Roman" pitchFamily="18" charset="0"/>
                <a:cs typeface="Times New Roman" pitchFamily="18" charset="0"/>
              </a:rPr>
              <a:t>. </a:t>
            </a:r>
            <a:endParaRPr lang="en-US" sz="24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15374528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92696"/>
            <a:ext cx="7543800" cy="1295400"/>
          </a:xfrm>
        </p:spPr>
        <p:txBody>
          <a:bodyPr/>
          <a:lstStyle/>
          <a:p>
            <a:r>
              <a:rPr lang="sr-Cyrl-CS" smtClean="0">
                <a:latin typeface="Times New Roman" pitchFamily="18" charset="0"/>
                <a:cs typeface="Times New Roman" pitchFamily="18" charset="0"/>
              </a:rPr>
              <a:t>Електрокардиограм</a:t>
            </a:r>
            <a:endParaRPr lang="sr-Cyrl-BA" dirty="0">
              <a:latin typeface="Times New Roman" pitchFamily="18" charset="0"/>
              <a:cs typeface="Times New Roman" pitchFamily="18" charset="0"/>
            </a:endParaRPr>
          </a:p>
        </p:txBody>
      </p:sp>
      <p:pic>
        <p:nvPicPr>
          <p:cNvPr id="46082" name="Picture 2"/>
          <p:cNvPicPr>
            <a:picLocks noGrp="1" noChangeAspect="1" noChangeArrowheads="1"/>
          </p:cNvPicPr>
          <p:nvPr>
            <p:ph type="tbl" idx="1"/>
          </p:nvPr>
        </p:nvPicPr>
        <p:blipFill>
          <a:blip r:embed="rId2" cstate="print"/>
          <a:srcRect/>
          <a:stretch>
            <a:fillRect/>
          </a:stretch>
        </p:blipFill>
        <p:spPr bwMode="auto">
          <a:xfrm>
            <a:off x="457200" y="1809215"/>
            <a:ext cx="8229600" cy="4231758"/>
          </a:xfrm>
          <a:prstGeom prst="rect">
            <a:avLst/>
          </a:prstGeom>
          <a:noFill/>
          <a:ln w="9525">
            <a:noFill/>
            <a:miter lim="800000"/>
            <a:headEnd/>
            <a:tailEnd/>
          </a:ln>
          <a:effectLst/>
        </p:spPr>
      </p:pic>
      <p:sp>
        <p:nvSpPr>
          <p:cNvPr id="5" name="Down Arrow 4"/>
          <p:cNvSpPr/>
          <p:nvPr/>
        </p:nvSpPr>
        <p:spPr>
          <a:xfrm>
            <a:off x="1907704" y="3266187"/>
            <a:ext cx="216024" cy="576064"/>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own Arrow 6"/>
          <p:cNvSpPr/>
          <p:nvPr/>
        </p:nvSpPr>
        <p:spPr>
          <a:xfrm>
            <a:off x="1820854" y="4639878"/>
            <a:ext cx="216024" cy="576064"/>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7"/>
          <p:cNvSpPr/>
          <p:nvPr/>
        </p:nvSpPr>
        <p:spPr>
          <a:xfrm>
            <a:off x="1907704" y="1988096"/>
            <a:ext cx="216024" cy="576064"/>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own Arrow 8"/>
          <p:cNvSpPr/>
          <p:nvPr/>
        </p:nvSpPr>
        <p:spPr>
          <a:xfrm>
            <a:off x="7308304" y="2052082"/>
            <a:ext cx="216024" cy="576064"/>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own Arrow 9"/>
          <p:cNvSpPr/>
          <p:nvPr/>
        </p:nvSpPr>
        <p:spPr>
          <a:xfrm>
            <a:off x="7308304" y="3284984"/>
            <a:ext cx="216024" cy="576064"/>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own Arrow 10"/>
          <p:cNvSpPr/>
          <p:nvPr/>
        </p:nvSpPr>
        <p:spPr>
          <a:xfrm>
            <a:off x="7308304" y="4639878"/>
            <a:ext cx="216024" cy="576064"/>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own Arrow 11"/>
          <p:cNvSpPr/>
          <p:nvPr/>
        </p:nvSpPr>
        <p:spPr>
          <a:xfrm rot="12222268">
            <a:off x="803490" y="5547412"/>
            <a:ext cx="288032" cy="657050"/>
          </a:xfrm>
          <a:prstGeom prst="down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Down Arrow 12"/>
          <p:cNvSpPr/>
          <p:nvPr/>
        </p:nvSpPr>
        <p:spPr>
          <a:xfrm rot="12222268">
            <a:off x="850164" y="4240680"/>
            <a:ext cx="288032" cy="657050"/>
          </a:xfrm>
          <a:prstGeom prst="down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250791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539552" y="620688"/>
            <a:ext cx="7543800" cy="1295400"/>
          </a:xfrm>
        </p:spPr>
        <p:txBody>
          <a:bodyPr/>
          <a:lstStyle/>
          <a:p>
            <a:r>
              <a:rPr lang="sr-Latn-CS" sz="2800" dirty="0" smtClean="0">
                <a:latin typeface="Times New Roman" pitchFamily="18" charset="0"/>
                <a:cs typeface="Times New Roman" pitchFamily="18" charset="0"/>
              </a:rPr>
              <a:t>РТГ </a:t>
            </a:r>
            <a:r>
              <a:rPr lang="sr-Latn-CS" sz="2800" dirty="0" err="1" smtClean="0">
                <a:latin typeface="Times New Roman" pitchFamily="18" charset="0"/>
                <a:cs typeface="Times New Roman" pitchFamily="18" charset="0"/>
              </a:rPr>
              <a:t>снимак</a:t>
            </a:r>
            <a:r>
              <a:rPr lang="sr-Latn-CS" sz="2800" dirty="0" smtClean="0">
                <a:latin typeface="Times New Roman" pitchFamily="18" charset="0"/>
                <a:cs typeface="Times New Roman" pitchFamily="18" charset="0"/>
              </a:rPr>
              <a:t> </a:t>
            </a:r>
            <a:r>
              <a:rPr lang="sr-Latn-CS" sz="2800" dirty="0" err="1" smtClean="0">
                <a:latin typeface="Times New Roman" pitchFamily="18" charset="0"/>
                <a:cs typeface="Times New Roman" pitchFamily="18" charset="0"/>
              </a:rPr>
              <a:t>срца</a:t>
            </a:r>
            <a:r>
              <a:rPr lang="sr-Latn-CS" sz="2800" dirty="0" smtClean="0">
                <a:latin typeface="Times New Roman" pitchFamily="18" charset="0"/>
                <a:cs typeface="Times New Roman" pitchFamily="18" charset="0"/>
              </a:rPr>
              <a:t> </a:t>
            </a:r>
            <a:r>
              <a:rPr lang="sr-Latn-CS" sz="2800" dirty="0" err="1" smtClean="0">
                <a:latin typeface="Times New Roman" pitchFamily="18" charset="0"/>
                <a:cs typeface="Times New Roman" pitchFamily="18" charset="0"/>
              </a:rPr>
              <a:t>и</a:t>
            </a:r>
            <a:r>
              <a:rPr lang="sr-Latn-CS" sz="2800" dirty="0" smtClean="0">
                <a:latin typeface="Times New Roman" pitchFamily="18" charset="0"/>
                <a:cs typeface="Times New Roman" pitchFamily="18" charset="0"/>
              </a:rPr>
              <a:t> </a:t>
            </a:r>
            <a:r>
              <a:rPr lang="sr-Latn-CS" sz="2800" dirty="0" err="1" smtClean="0">
                <a:latin typeface="Times New Roman" pitchFamily="18" charset="0"/>
                <a:cs typeface="Times New Roman" pitchFamily="18" charset="0"/>
              </a:rPr>
              <a:t>плућа</a:t>
            </a:r>
            <a:endParaRPr lang="en-US" sz="2800" dirty="0" smtClean="0">
              <a:latin typeface="Times New Roman" pitchFamily="18" charset="0"/>
              <a:cs typeface="Times New Roman" pitchFamily="18" charset="0"/>
            </a:endParaRPr>
          </a:p>
        </p:txBody>
      </p:sp>
      <p:sp>
        <p:nvSpPr>
          <p:cNvPr id="17411" name="Rectangle 4"/>
          <p:cNvSpPr>
            <a:spLocks noGrp="1" noChangeArrowheads="1"/>
          </p:cNvSpPr>
          <p:nvPr>
            <p:ph type="body" sz="half" idx="1"/>
          </p:nvPr>
        </p:nvSpPr>
        <p:spPr>
          <a:xfrm>
            <a:off x="0" y="1988840"/>
            <a:ext cx="5040560" cy="4608512"/>
          </a:xfrm>
        </p:spPr>
        <p:txBody>
          <a:bodyPr/>
          <a:lstStyle/>
          <a:p>
            <a:r>
              <a:rPr lang="sr-Cyrl-CS" sz="2000" dirty="0" smtClean="0">
                <a:latin typeface="Times New Roman" pitchFamily="18" charset="0"/>
                <a:cs typeface="Times New Roman" pitchFamily="18" charset="0"/>
              </a:rPr>
              <a:t>Мала дијагностичка вредност код </a:t>
            </a:r>
            <a:r>
              <a:rPr lang="sr-Cyrl-CS" sz="2000" dirty="0" err="1" smtClean="0">
                <a:latin typeface="Times New Roman" pitchFamily="18" charset="0"/>
                <a:cs typeface="Times New Roman" pitchFamily="18" charset="0"/>
              </a:rPr>
              <a:t>некомпликованих</a:t>
            </a:r>
            <a:r>
              <a:rPr lang="sr-Cyrl-CS" sz="2000" dirty="0" smtClean="0">
                <a:latin typeface="Times New Roman" pitchFamily="18" charset="0"/>
                <a:cs typeface="Times New Roman" pitchFamily="18" charset="0"/>
              </a:rPr>
              <a:t> форми</a:t>
            </a:r>
          </a:p>
          <a:p>
            <a:r>
              <a:rPr lang="sr-Cyrl-CS" sz="2000" dirty="0" err="1" smtClean="0">
                <a:latin typeface="Times New Roman" pitchFamily="18" charset="0"/>
                <a:cs typeface="Times New Roman" pitchFamily="18" charset="0"/>
              </a:rPr>
              <a:t>Плеурални</a:t>
            </a:r>
            <a:r>
              <a:rPr lang="sr-Cyrl-CS" sz="2000" dirty="0" smtClean="0">
                <a:latin typeface="Times New Roman" pitchFamily="18" charset="0"/>
                <a:cs typeface="Times New Roman" pitchFamily="18" charset="0"/>
              </a:rPr>
              <a:t> </a:t>
            </a:r>
            <a:r>
              <a:rPr lang="sr-Cyrl-CS" sz="2000" dirty="0" smtClean="0">
                <a:latin typeface="Times New Roman" pitchFamily="18" charset="0"/>
                <a:cs typeface="Times New Roman" pitchFamily="18" charset="0"/>
              </a:rPr>
              <a:t>излив чешћи на левој стани</a:t>
            </a:r>
          </a:p>
          <a:p>
            <a:r>
              <a:rPr lang="sr-Cyrl-CS" sz="2000" dirty="0" smtClean="0">
                <a:latin typeface="Times New Roman" pitchFamily="18" charset="0"/>
                <a:cs typeface="Times New Roman" pitchFamily="18" charset="0"/>
              </a:rPr>
              <a:t>Срчана сенка има облик </a:t>
            </a:r>
            <a:r>
              <a:rPr lang="sr-Cyrl-CS" sz="2000" dirty="0" smtClean="0">
                <a:latin typeface="Times New Roman" pitchFamily="18" charset="0"/>
                <a:cs typeface="Times New Roman" pitchFamily="18" charset="0"/>
              </a:rPr>
              <a:t>боце( </a:t>
            </a:r>
            <a:r>
              <a:rPr lang="sr-Cyrl-CS" sz="2000" dirty="0" smtClean="0">
                <a:latin typeface="Times New Roman" pitchFamily="18" charset="0"/>
                <a:cs typeface="Times New Roman" pitchFamily="18" charset="0"/>
              </a:rPr>
              <a:t>најмање 250 </a:t>
            </a:r>
            <a:r>
              <a:rPr lang="sr-Cyrl-CS" sz="2000" dirty="0" err="1" smtClean="0">
                <a:latin typeface="Times New Roman" pitchFamily="18" charset="0"/>
                <a:cs typeface="Times New Roman" pitchFamily="18" charset="0"/>
              </a:rPr>
              <a:t>мл</a:t>
            </a:r>
            <a:r>
              <a:rPr lang="sr-Cyrl-CS" sz="2000" dirty="0" smtClean="0">
                <a:latin typeface="Times New Roman" pitchFamily="18" charset="0"/>
                <a:cs typeface="Times New Roman" pitchFamily="18" charset="0"/>
              </a:rPr>
              <a:t> излива</a:t>
            </a:r>
            <a:r>
              <a:rPr lang="sr-Cyrl-CS" sz="2000" dirty="0" smtClean="0">
                <a:latin typeface="Times New Roman" pitchFamily="18" charset="0"/>
                <a:cs typeface="Times New Roman" pitchFamily="18" charset="0"/>
              </a:rPr>
              <a:t>)</a:t>
            </a:r>
            <a:endParaRPr lang="sr-Cyrl-CS" sz="2000" dirty="0" smtClean="0">
              <a:latin typeface="Times New Roman" pitchFamily="18" charset="0"/>
              <a:cs typeface="Times New Roman" pitchFamily="18" charset="0"/>
            </a:endParaRPr>
          </a:p>
        </p:txBody>
      </p:sp>
      <p:pic>
        <p:nvPicPr>
          <p:cNvPr id="17412" name="Picture 2"/>
          <p:cNvPicPr>
            <a:picLocks noGrp="1" noChangeAspect="1" noChangeArrowheads="1"/>
          </p:cNvPicPr>
          <p:nvPr>
            <p:ph sz="half" idx="2"/>
          </p:nvPr>
        </p:nvPicPr>
        <p:blipFill>
          <a:blip r:embed="rId2" cstate="print"/>
          <a:srcRect/>
          <a:stretch>
            <a:fillRect/>
          </a:stretch>
        </p:blipFill>
        <p:spPr>
          <a:xfrm>
            <a:off x="4788024" y="1556792"/>
            <a:ext cx="4038600" cy="4351338"/>
          </a:xfrm>
          <a:noFill/>
        </p:spPr>
      </p:pic>
    </p:spTree>
    <p:extLst>
      <p:ext uri="{BB962C8B-B14F-4D97-AF65-F5344CB8AC3E}">
        <p14:creationId xmlns:p14="http://schemas.microsoft.com/office/powerpoint/2010/main" val="1637932558"/>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тема">
  <a:themeElements>
    <a:clrScheme name="Канцеларија">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Канцеларија">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Канцеларија">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2319</TotalTime>
  <Words>2466</Words>
  <Application>Microsoft Macintosh PowerPoint</Application>
  <PresentationFormat>On-screen Show (4:3)</PresentationFormat>
  <Paragraphs>420</Paragraphs>
  <Slides>66</Slides>
  <Notes>1</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66</vt:i4>
      </vt:variant>
    </vt:vector>
  </HeadingPairs>
  <TitlesOfParts>
    <vt:vector size="77" baseType="lpstr">
      <vt:lpstr>Calibri</vt:lpstr>
      <vt:lpstr>Comic Sans MS</vt:lpstr>
      <vt:lpstr>DFKai-SB</vt:lpstr>
      <vt:lpstr>Garamond</vt:lpstr>
      <vt:lpstr>MS Gothic</vt:lpstr>
      <vt:lpstr>Times</vt:lpstr>
      <vt:lpstr>Times New Roman</vt:lpstr>
      <vt:lpstr>Wingdings</vt:lpstr>
      <vt:lpstr>Arial</vt:lpstr>
      <vt:lpstr>Default Design</vt:lpstr>
      <vt:lpstr>Office тема</vt:lpstr>
      <vt:lpstr>ОСНОВНЕ СТРУКОВНЕ СТУДИЈЕ ИНТЕРНА МЕДИЦИНА СА НЕГОМ  ДРУГА ГОДИНА СТУДИЈА    Болести перикарда, миокарда, ендокарда  Доц. др Миодраг Срећковић   </vt:lpstr>
      <vt:lpstr>Анатомија</vt:lpstr>
      <vt:lpstr>Болести перикарда</vt:lpstr>
      <vt:lpstr>PowerPoint Presentation</vt:lpstr>
      <vt:lpstr>Акутни перикардитис</vt:lpstr>
      <vt:lpstr>Етиологија</vt:lpstr>
      <vt:lpstr>Клиничка слика</vt:lpstr>
      <vt:lpstr>Електрокардиограм</vt:lpstr>
      <vt:lpstr>РТГ снимак срца и плућа</vt:lpstr>
      <vt:lpstr>PowerPoint Presentation</vt:lpstr>
      <vt:lpstr>Друге дијагностичке методе</vt:lpstr>
      <vt:lpstr>Фиброзни / суви / перикардитис </vt:lpstr>
      <vt:lpstr>Ексудативни перикардитис</vt:lpstr>
      <vt:lpstr>Ексудативни перикардитис</vt:lpstr>
      <vt:lpstr>Тампонада срца </vt:lpstr>
      <vt:lpstr>Парадоксни пулс</vt:lpstr>
      <vt:lpstr>Беков тријас  „Беков тријас”  - хипотензија - пораст венског притиска -тихи срчани тонови  се обично среће само код тешке, акутне тампонаде.   Када тампонада настаје спорије клиничке манифестације подсећају на срчану инсуфицијенцију (диспнеа, ортопнеа, увећана јетра, набрекле југуларне вене), али БЕЗ ЗАСТОЈА НА ПЛУЋИМА. </vt:lpstr>
      <vt:lpstr>Констрикција перикарда </vt:lpstr>
      <vt:lpstr>Лечење болести перикарда</vt:lpstr>
      <vt:lpstr>Миокардитис</vt:lpstr>
      <vt:lpstr>Учесталост миокардитиса</vt:lpstr>
      <vt:lpstr>Етиологија</vt:lpstr>
      <vt:lpstr>Етиологија</vt:lpstr>
      <vt:lpstr>PowerPoint Presentation</vt:lpstr>
      <vt:lpstr>Механизми дејства вируса на миокард</vt:lpstr>
      <vt:lpstr>Подела миокардитиса</vt:lpstr>
      <vt:lpstr>Патофизиологија вирусног миокардитиса</vt:lpstr>
      <vt:lpstr>Ток вирусног миокардитиса</vt:lpstr>
      <vt:lpstr>Фаза I: вирусна инфекција и репликација</vt:lpstr>
      <vt:lpstr>Фаза II: Аутоимуно оштећење миокарда</vt:lpstr>
      <vt:lpstr>Имунолошки одговор</vt:lpstr>
      <vt:lpstr>Фаза 3:  дилатативна кардиомиопатија</vt:lpstr>
      <vt:lpstr>Клиничка слика миокардитиса</vt:lpstr>
      <vt:lpstr>Постављање дијагнозе миокардитиса</vt:lpstr>
      <vt:lpstr>Категорија 1-клинички налаз</vt:lpstr>
      <vt:lpstr>Категорија 2- докази структурних/функционалних промена срца у одсуству коронарне исхемије  </vt:lpstr>
      <vt:lpstr>Категорија 3- МР срца</vt:lpstr>
      <vt:lpstr>Категорија 4-ЕМБ</vt:lpstr>
      <vt:lpstr>Проширени критеријуми  дијагнозе миокардитиса</vt:lpstr>
      <vt:lpstr>Лабораторијски налази</vt:lpstr>
      <vt:lpstr>ЕКГ у миокардитису</vt:lpstr>
      <vt:lpstr>Мио+перикардитис</vt:lpstr>
      <vt:lpstr>Ехокардиографија</vt:lpstr>
      <vt:lpstr>PowerPoint Presentation</vt:lpstr>
      <vt:lpstr>Дијагностика</vt:lpstr>
      <vt:lpstr>Фулминантни миокардитис</vt:lpstr>
      <vt:lpstr>Миокардитис гигантских ћелија</vt:lpstr>
      <vt:lpstr>Хронични активни миокардитис</vt:lpstr>
      <vt:lpstr>Лечење миокардитиса</vt:lpstr>
      <vt:lpstr>Инфективни ендокардитис</vt:lpstr>
      <vt:lpstr>PowerPoint Presentation</vt:lpstr>
      <vt:lpstr>PowerPoint Presentation</vt:lpstr>
      <vt:lpstr>Узрочници ендокардитиса</vt:lpstr>
      <vt:lpstr>Клиничка презентација болести</vt:lpstr>
      <vt:lpstr>Компликације ендокардитиса</vt:lpstr>
      <vt:lpstr>Акутни ендокардитис  </vt:lpstr>
      <vt:lpstr>Ендокардитис вештачких валвула</vt:lpstr>
      <vt:lpstr>Субакутни ендокардитис</vt:lpstr>
      <vt:lpstr>Критеријуми по Дјуку</vt:lpstr>
      <vt:lpstr>Дијагностика</vt:lpstr>
      <vt:lpstr>Терапија ИЕ</vt:lpstr>
      <vt:lpstr>Посебни типови ендокардитиса</vt:lpstr>
      <vt:lpstr>Кардиолошка стања са високим ризиком од појаве инфективног ендокардитиса(ИЕ)</vt:lpstr>
      <vt:lpstr>Стоматолошке интервенције са високим ризиком од ИЕ</vt:lpstr>
      <vt:lpstr>Антибиотска профилакса није препоручена код дијагностичких процедура: </vt:lpstr>
      <vt:lpstr>Превенција ИЕ</vt:lpstr>
    </vt:vector>
  </TitlesOfParts>
  <Company>&lt;arabianhorse&gt;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INFEKTIVNI ENDOKARDITIS</dc:title>
  <dc:creator>MSI</dc:creator>
  <cp:lastModifiedBy>Microsoft Office User</cp:lastModifiedBy>
  <cp:revision>132</cp:revision>
  <dcterms:created xsi:type="dcterms:W3CDTF">2010-01-26T09:44:20Z</dcterms:created>
  <dcterms:modified xsi:type="dcterms:W3CDTF">2020-08-31T10:14:48Z</dcterms:modified>
</cp:coreProperties>
</file>